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>
      <p:cViewPr varScale="1">
        <p:scale>
          <a:sx n="60" d="100"/>
          <a:sy n="60" d="100"/>
        </p:scale>
        <p:origin x="-7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44827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6000" dirty="0"/>
              <a:t>П</a:t>
            </a:r>
            <a:r>
              <a:rPr lang="ru-RU" sz="6000" dirty="0" smtClean="0"/>
              <a:t>очва, как среда обитания организмов.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392488" cy="271115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dirty="0"/>
              <a:t>Работу выполнили: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Ученица 9 класса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dirty="0"/>
              <a:t>Круглинского филиала имени Героя Советского Союза И.А. </a:t>
            </a:r>
            <a:r>
              <a:rPr lang="ru-RU" dirty="0" err="1"/>
              <a:t>Хромова</a:t>
            </a:r>
            <a:r>
              <a:rPr lang="ru-RU" dirty="0"/>
              <a:t> </a:t>
            </a:r>
            <a:endParaRPr lang="ru-RU" dirty="0" smtClean="0"/>
          </a:p>
          <a:p>
            <a:pPr algn="r">
              <a:lnSpc>
                <a:spcPct val="80000"/>
              </a:lnSpc>
            </a:pPr>
            <a:r>
              <a:rPr lang="ru-RU" dirty="0" smtClean="0"/>
              <a:t>МБОУ </a:t>
            </a:r>
            <a:r>
              <a:rPr lang="ru-RU" dirty="0"/>
              <a:t>Кочетовской </a:t>
            </a:r>
            <a:r>
              <a:rPr lang="ru-RU" dirty="0" smtClean="0"/>
              <a:t>СОШ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Баева А.О.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8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352" y="2043710"/>
            <a:ext cx="4057600" cy="4711360"/>
          </a:xfrm>
        </p:spPr>
        <p:txBody>
          <a:bodyPr/>
          <a:lstStyle/>
          <a:p>
            <a:pPr marL="0" indent="0">
              <a:buNone/>
            </a:pPr>
            <a:r>
              <a:rPr lang="ru-RU" sz="3400" dirty="0"/>
              <a:t>К типичным </a:t>
            </a:r>
            <a:r>
              <a:rPr lang="ru-RU" sz="3400" dirty="0" err="1"/>
              <a:t>нитрофилам</a:t>
            </a:r>
            <a:r>
              <a:rPr lang="ru-RU" sz="3400" dirty="0"/>
              <a:t>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относят</a:t>
            </a:r>
            <a:r>
              <a:rPr lang="ru-RU" sz="3400" dirty="0"/>
              <a:t>: </a:t>
            </a:r>
            <a:endParaRPr lang="ru-RU" sz="34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3400" dirty="0" smtClean="0"/>
              <a:t>крапива двудомная;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3400" dirty="0"/>
              <a:t>ч</a:t>
            </a:r>
            <a:r>
              <a:rPr lang="ru-RU" sz="3400" dirty="0" smtClean="0"/>
              <a:t>истотел;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3400" dirty="0"/>
              <a:t>щ</a:t>
            </a:r>
            <a:r>
              <a:rPr lang="ru-RU" sz="3400" dirty="0" smtClean="0"/>
              <a:t>ирица.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2" y="116632"/>
            <a:ext cx="9124578" cy="105425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Индикация плодородия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82352" y="1093904"/>
            <a:ext cx="8928991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2">
                  <a:lumMod val="75000"/>
                </a:schemeClr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</a:rPr>
              <a:t>Нитрофилы</a:t>
            </a:r>
            <a:r>
              <a:rPr lang="ru-RU" sz="3400" dirty="0" smtClean="0">
                <a:solidFill>
                  <a:schemeClr val="tx1"/>
                </a:solidFill>
              </a:rPr>
              <a:t> – растения, особенно требовательные к содержанию азота в почве.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0" y="2289449"/>
            <a:ext cx="26862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copywriter-yastrebova.com/wp-content/uploads/2013/04/%D0%A7%D0%B8%D1%81%D1%82%D0%BE%D1%82%D0%B5%D0%BB-%D0%BB%D0%B0%D1%81%D1%82%D0%BE%D1%87%D0%BA%D0%B8%D0%BD%D0%BE-%D0%B7%D0%B5%D0%BB%D1%8C%D0%B5-%D0%B1%D0%BE%D1%80%D0%BE%D0%B4%D0%B0%D0%B2%D0%BD%D0%B8%D0%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37" y="2289448"/>
            <a:ext cx="2419448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TEhUUExQWFhUXGRsaGRgXGBocHRsYHxwXGBwcGh0cHCggGhwlHBwcIjEhJSkrLi4uFx8zODMsNygtLiwBCgoKDg0OGxAQGywmICQvLzQsLCwsLCw0LCwsLywsLCwsLCwsLCwsLCwsLCwsLCwsLCwsLCwsLCwsLCwsLCwsLP/AABEIAMMBAgMBIgACEQEDEQH/xAAcAAACAwEBAQEAAAAAAAAAAAAFBgMEBwACAQj/xABAEAABAgQEBAMFBwMDAwUBAAABAhEAAwQhBRIxQQZRYXETIoEykaGxwQcUI0JS0fBi4fEzcoIVU7IWJGOSwhf/xAAZAQADAQEBAAAAAAAAAAAAAAACAwQBAAX/xAAtEQACAgICAQMDAwQDAQAAAAAAAQIRAyESMUEEEyIyUWGBwfAjcZGxM0LRFP/aAAwDAQACEQMRAD8Az6oWSRnDgPFYSlIDoI83X5Qx8O0NMXVVqVlDME6Hm8eMXqKdawmnRklBwCBfXnA2g6AtFTqWrzMEpLvzMWp0/wDK+Xt9YtVEoIQrVSgOeg5wBMtSzo5NgOXUxxhYrahiEoJsIHz51stj1MW/B8Nbr5ekVVTJaiSRfmI4yj4iYAGGse1KJI1iGUoOWIbrFmUSpQDv06xxx4zgKLXV3ghg01RWEuA5a5YMYa8N4MkITmnlS5h/KkkBPS11RFO4UlrcoJlKLkOcwbZhr8YTLNDqwFljYP4hkykzkhKkqVYHLsxuxjQfs9EqbMmrSvzyzlAZtRc84S8e4WmJSiZKImFIuUjKbXNibx74RrJ8ueFJIQfzIZiU6veFT+UdMZJ801E3elzEF8vRoVps8IqfFZWZilSDy/UIr0mNz5yiiUguPaUTYekWq1KkjxJykOm5UAQw6xDkbSXFV+4ipJ7BeMy01GawVlDN0dy5iph9JTyl+IwVNawFwgddnjq+q8QlNKpBcXSnVJ5k6OYC1lLMlomKnDITZIG46QiLnW/Bnin4FjjmrVOmmYEDKSyVB7tsdngZgNOf9TVSXZPpqXgzh0szHQlBmbkG4HXoYkmGYhahYZRtyj0Vl4x4+Rt8UmfcGw81k1KZpAlI80xWlhoHHMxq2FVFMUhFOUpy6JCSPgQCR1hF4RBWkygPKSVEgXLCw00FzByvpzJBKRlWjTb1AN/8xjlaonnNsZazFZcr/VVlOzXfsBEuG4iideWoHmDZu76Qi1fmN7qN3gtw/TlCVLHy1Tq3feGPFLjp7FJ2M+dSS6W63+XWLapnlDAWLv74WMP4spJvszcp/qdJg3Jq0rDoUlQ3aEuCktjIi7wpxdN8ecidLKZctRAXzDlraszXgtXrE1JKSCHOUgwt1onAzFoMszA4ZSR5U9GvfmYRaKtrJaFKlzCWWXQLtzOXaFLGo7HSjJRvwEeL8GRMmICjl1Iv7xeKkjDwhISlmHX6xQzTqqafH9kXNtuQgkpBUQhAZI5DQRZjfxETk+iZdVLlJdZ8o1P83jsI4jkzytCWQzZSosSLuX2gRxLPRKlGVqT7+bwuYZSy1IUFKKJitFE+VhBPFGcbYyGPmtjLxRVA+WXdzdQ09OcfMJrXZKnzAanePOF8NT5iHW6JXNWqj/SNWierXLpwwsBudTGSjFJJDPYVUFBWL6e8R0JquJEv7HwEdB8ZCvZ/Ifp6BQkoykFTt5xt9IJU+HoF1sWHp+0dhlItKphnS1FBum4flptAfHMVAKkqdkEpypIZ/SD2XaRWxeuAWfxC3ICzQL+8B3QDZ2VvFWpnJVcF4+U+dSQE/l1PeGJCrLE+qJTdyOsDplOyc2nSLMyd5mU5DAe6I6mfmDNHHBjhLhv70FrKsqEFi1ypWrDkG3hiouEFS5yFpUFJCgbjaB/2UrCp06UXDy87g7pWkac2UfjGnfcjqlyGF2/bbrEXqMs4Tq9E+Sck9FWnoXVuxtBvBMBSorlmzDyPrd29doryqmYmWciEqXlZJUWynYlgdIIysRyK/EHmbzKTe4N+394jzJ2nHaAjKKK9Pg7OFMhlXPNuTX6wE4veSUzcrpT5ApuZA9r6HlDZTqExNlOD87lx74glgETJcwBSU6hQcFPUaaRR7aVO/wBTo5WnZNQpSmXZQAABWoMw313MJH2p4woSEy5JJBIKiLhtdesR8bcJTBTK+5TpglglSqcq8pBb2D7X/EuOTaQNw+nVXCVKH4aUJCZoU22to1YafKWxsEnc5BP7NqEokzCoH8RQIPO30hhxijVOlGUpGd3CVOHB2iWupQiWmRJdwlgQbu2r84oYMibJUnxV5yDckv7oF8ZPfYhtt2AMO4DXKSZpqPB/VyHe/wDHgHPM8T0oIQqXmGaaNSnoGf0aNHxmZ4s1aNABoN7e0fUj0ilhuApVMlqPs5XPdI39RBKGuUtmqbugrw/IlkyvDQUykFwTYqspyzuH7+kfeIwlpl0u4s583XvB2WUolJFk2J1a+3prCZxBUZ1ts+lx2OrcxCo/OVhSSUaB1IhU2YAnR7mHKnkhLoBsEdrkftA7CZYly7pDWPX+fvFuXNAClqcFVzyFt/SLuWxHRjWIzk0NUpKwFGWogoP5knYg6Okv3aG/B6ZDidSzcgN06lKhyUnY84DYvw+Kmtn1M05UEoJQdScoA9GTBigCUKGUFh+VyAfdE+WUEtDZcUu9hvEaD71LNzImkNmSxHbqOmohOm4f9xmiVJWubOVdairyF9LNsIYp0ycpQTLQFBaglSSSPKbFjs0R1Mr7vUzpyxnyhh2YAfD5xP73JcRiyOcUhZXiCpoJKcisygQdmJF4pV+MGWhpIKiN/r1i9VKkqC8roUouE69S/eAs2la40ivHXjr7AyhTsD0lFOq5jIQpV7lmAPcw/wDDfBkmnUF1KxMXqEflH7wKpMYmSpRSkO5DdzFpMiYXmqmBeoKbjKefUQc8utFMcsIxT8hqrxA1M4ITZCfgkamAP2qrQpMlgAXIcfpA097Qx4NQ5UOdVXPQbOdoQ/tArEzKgIQsKTLGVxpmOrfCOwu3ZPC5T5MU7x0WDTR9imyg0fE8ZSmmKkAhRZs3W0Z2laCt1gkb5dYbuIBKWFOtkoDBKdSdAO0Dv+iy0UniO6jMSL2LHpCoySGyVsX6VKSs6hL2G/a0GxLEpLZSxuRvBOXRokSyWBUb9oGz5pLlv7Qy7AaoEzh4imQk8o8TJBe4vFifPIcA/wCYgnVBUQA7/WNBDXASlCullALB0rAb2CGOvofSNwwyWzKlqsSdXY7WcW1+EZb9n2FTpSlKmSiMzXOsbBIAMsC4y39en83jzfU/1Z0vCE5fufKtaUhYKA4BuBs2xgCpebXXLY/qBuH5Wg1Mq3fMl7G/7wFTlNywT+VztcAKvoG1hMI8FVk0nbJ8LnGUsS1EMq42bp/OsFpCPxFk9vRhAdcvdrAMOnItF6jrSU3LEHzHqIfjdfF/ociKdUeGFpGiXb5iBuET5fjISMifEBKizHMPgXD+6JSkrXMa99fQQGMwSVFWXMXNjv07MNoK+P8AY1ScQpjGOfdlFaUFaXa3wj7SVQmy0zALKDt9IF/+p5Rpwlcvyqd0i5St9923gPS48QrKghKNx0OrcjHRSdtdsreCLj8WM/jnNNOYOoBsvNzYfCDPDKyCockOkdyl/wDMLtDOvYoDhiQws4sbdrgGDdLUCXMAcDMkiznqPlBRaktkcHTCGITk5VEm+z/IMNW+kBZSM6gopBe9uQsPhzirilYpamfUn3mDOHUwUMofINTttYdYOMQ27Pq5bkABSkJJ0S7q76NEk+X7IWyQq7akgaurQfGL9SoIQAnXQAeu9/f3gLU0ClAhwpR1e4A6DYB/5aFW1pbBkhQxvGJSK2cpUsKllCQkBTG242N39IoK4tlBIKUqt+UN8bxcxDhmUtK/OPE8Qea7CXlDjvr74CLwSdVEIkSssiWWC215l9STAqEZu5FcPTclbLFLx3nUoIQ2UWKyCXL3AET4nOWAhc5SFZ0ixdyTd7e6PEvhhFKglSQn9SlM/wDiAdfjCZ05CZYK0ApBJc+UEWHIRz9NHlcVQUvTrGgpmTezcyIj8JJFgT20iaaUKn+HYPo2nY8ouJw4ILgg8/7iGRlSI3aA1NKUJgSC7F26a6RfRUBGYHUnQ++KOIVKUzSpQAszJPqIJ8PmXOOcoCiLEE201Fr+sJyRd34DcNWwZjOOTVy1AHInowtyhJnIdQN+ZMboMMpJgBMpCiNElNhCFxTwmmSFrljMlTeX9L8jyizFOK0MxSXQlms6iOiM0av0R0PpDh9ny5UoKCEh9CTcxSmqEyWhJLsQ5BYADTvE3EtNlqVl2Qtt92DwIqQwBCtnA5wiG0mw1K1ZfxKtSryg6coFzFAJL2imFlLrULk2HKLFLRTJqvKCos7AaesNWkC35ZTmeZJJGkeKEF8wLFJcP0j1iEiYg5VgpPLSOlpYEbtpBeDDb+FasTpaFqNyA7XvDWoXBYdH5do/PvC/EiqRZS2ZKho+h6RqFDxGZ0lMwIIBdtTpZ48uUZ4Z3VoXkSrYzzq6UhaQo5CfZcWcbGF7FKpEqayCFAjNsRfYekCF1cxa8sw5hcpJDFJ5dRFCfLVmExyQeWlvL9PhASyqRLJUrHWmXmcJ0e7qHLbc+kRyyEL9qyj7zsej9YDyakZXAIbcWPQ2FtYPfd1TJdgHSVavmDAFjtzsORjk68mIsU0gec7P8WGpgTickCVmAuoKD3snMQyRs4aDdDUBUsOzsX6kfwRSnygoyRZgkqbsCR6ZiIfJqUdBdoXpWFhKVZmBZIUdbqBd/UNHuTwSlRBzsnVg3zOkS42ctKpblyol99WAHTf1ijwxxSQRLmgqBsCLn1HKFQT7GY5tKrDlZhSacpKfOg20BULXu3IfOBlfV+ze4IcdNPlDDPnJmSleEsXN3P11B6GFXFZYzWSACNAPT9oK/sDKHHZBgtQpaywzlGt93I5cn98Ok3G/CQE/nNkpTc6P2brsLwv4BThKFlKcyllwBqSWAb+Wv3iLHZ5kAqUc85VtTZ9k8hzO8dLI6aid/Y+4txGiUWUpSlnU6M+yRydrnVoGo4zUApHhgZgRmGp7wDRhylLJJfdRPZ4qJZQLXKTGxintmNDzhOMylknKhOY+ytspV5btz7wYxziSXTSnV/xSNSeQH8aMpTMuCk31bfaCCpiJqVJmDPMceGpz5QG8vX+8bBRxukW4fVe3B62SVVRMqznneyT5Zb+UDmrmYvUdPlFgEjoGeKeCHNNCCWCrX23+kPVJQS0h2cgam/8AYQ6Tb0iPJOU3bEnHsPLBaUlx7RHLb/MCVVazqomGviDFgo+FLAvZRH0gTjeFeDI8Rjo4tv1jFWkzI2xQrq5J8zZlENb3R6wbFZkpYCNCzg/zWA1NPcsbQxcM04WtWa7Jse8UTSjF2Vzfx2PdBiKZgufMNtxE2M1plyFqV50pHTteFCupGdJPtCxB/l4A0q5jETJq1JSWKMxPwiZYbd2TQxW9MgXiCySXAc6R0XEqpmupvSPsVcvwWfqGMbp1za1YCcyRYDoANI8YhgszwPGTKVlQbkF2G8MEkkrmqGpXlf46w0cJSwZBSvRRUDyLmEQlpL8E7y8dIxKUlU9YQ9yWAjVcHwoIyykC+lu13hBwCjatIGgUrK+4BP0EatglQmSFLUQFEsl/iYPLOlo6btq+jO/tZSlFQiUj2koGY9TCUJhHmJvaNXxemkzJyp0xCVrV/wBx1AdgC3rc9o9UdHJE0TBJp5ZFgBKTfswYfOAx54qNPsFZoxVGUqWXSVBiQ/cdOkHsL4jqpeWVTzFMfy5QoP0BEaljijMATMRZwASAU7nsIE4JRy6VZmiSg5gRmA0YkKy7A9B0jn6mLdNHe+n2ilhGA1lQRNq1lLHyoDAtzLWAhpwxjLMneSsoWCNiTMSrqDnI/wCMMKqfNLExNxlsNyLafGK6qmXNAUoB8puCygRc9wdWPI84nf1u/wBBfK+yiEBIOQIBNrJAPctcRHPBDIK2SSGOW77ktc/znHqdy0/SprEvsRb0MTT5CnuxA2Zrcx1/aMatGAmbUeHaW5v5n3voBtaD2YX5IlNbmSPfYfOAdchrlJHrc6kkjZrD3xNS1tmJ8pbM/JNy/KxMKjk4OmDdaBXHdaJSJUg3OUFXQsPrCrhZBqJYbyZkkgG+WxLH3wYx8S6upzgkElgo6D+lvhHyVhgp5pCrrypUmzDKXc9CDb17w9aTaCfVjNiPD5khU6USo2JYn2ToWBvv7oCzJmdIB9rTrB2ixSYJTMSSySegdn3/AIYG4lNbMvQSgsg6WZwDvuWMKnJVcTE+T0HaUJkysxyoswKiBb5+6EPiKtUtR8PMr9StM13Ftk948CpE+RNdZKgAvzG7CyiN2DiA2KVE1Ewy3dh8b/Ro2NyddUGoSfR7TWTAFhmSxPaIMPcglJSX7gg8iWgjh2GKmU8ycsEpQ7DQKOl22BihRkJlpbf6w9RTQTdRonEgPsCqKk7EEy3EsOrQqI07PE66kJs/mO0Qz6cKJJsTuIGEKlbB12y1wqpa6hJBACfMT/DBrHsdnKWU5y3QM8BcDlqlzPLcKsQBrHrFKhJLgEqPlA2fr2hn/f8AB1cno+09QlJzG52EMOK44lWHLNgR5cqj7Siw05a+6EqorEyyUm5HK/xgTV1ZmG9gNBt/mGrGpNNhxxu9lGakhrQUwGrUialrhViOkUlJDNHulnhCknkbw6W0Pa0aBLlCaljzt0hV4mp1SZzBnKQXHWxfraGfCa6WxOYMGcvAqbSifNUtSrqPlSG9nb4XibG2m2xeGLbE5zyjo0FOE0wABQ7bx0P91FPtsN4HiKZ0oqAKbkKSRcG1+veDMmeJdM4cE5j2AJc/IesLfgCUDNRYFhMSTZ9H9YmxnE8slEsh0lJUp9Clyw+sQSqWo+SHjzl8RKpKOomVX4Llb2I2B1JOyQDrGkT6WYlISNgzksT6HmYg+z4UxlzlSwcxISsZlFkgOPQufdDBVUKFF7pPO5B7vDcqcqS8GZpfKhX+7uoJWMj/AJh/CCO0EabBZjgoWFpJtYg7B9OZbWLnlfKtiPr/ADeCWGgI0chmD/l3v6wEYIWkU6RBDomBs1jm05v27RZlYcJZQn2k3fysB7QLh9Mp1i1MnS1oyqHryOto9UNfkGQkKSQW+THpGzhs2goFlEtLAlOXzc/93qIXcVlZCZiFeXUpF2MMeqLFlJAFtD0+kDqme4KVIZ+jvzvyjMlSVf4Nl0K1TxAuSgBMsKDWCnsPrBzBMQRVS/KlcuZzSWA0Yj38oo1mCuXR5k2LcjtrqIs4TNKVgpDZAyxzGjkGwLNpyieMnF1IBNi/j0uop3Us50vZfMnm2hijNqlKpwpwM5Pl3ISWfs76toIfOJJaJsmYgKSMyXD281lC/cfGM/nUxSyf0gD4X+MBnlGJz0esIoRNcFhcFJJ3F/XVm/aKvFRnoqaVAT+KpBeWf0PuX0PnL7NDTw5hoGUs51HruYXq3CxMxBMxKlKmTVkHMfZQnKC3IWPuPWNw504U/wA0FCetjjw5RSwhRUSokhOrJCjy3Ovu9IKzsJkZmy+ITcp1B01B68+UVKQAMiWwQjVewYuT1UTyi74jHw5QB3UvR+qjt/Gh+OnHf8Z0WQ4nQy5jCdlILJy7JDvruBztC9ivDNIpJKAsraxQSW+BEHphQh7ha91K0Bv7I7P+8VanEyoWUEhy616CwsP1H9o2TSd+Q+bXTFzDcNXIlLlnzpUp7hiLMxuzH94QqimmiatMtKrG6QNPSNVTVyvylS1aknc7W0AuYVeM8dElIShvGUQQcrWcPrfLqOr6R2LNJtR0zsbuVM84dw5LEpMyeDmCSSCdC7v3aKM7B1sFS2WlQzJI5M+nw9DA/wD9WTFypkteVin1J6Re4FxoMmnWzpzFB5pN1I76kdzyEPlGUU2U+oUeK4+Bn4HwZWVVQpg7oSFC3VztygZxRhi0zfDTKZKtDozk5v4IbOHqrw1mWr2VW9dvfBKvoUTZiUkPlSWym4c2bnvC4zTjyfaEYZqLsxjEuGFS2UATf2QbkHl2gDVyglRs19OUbVU8MlAWuT+Ishsq1FJ9CQ3yjKcewxUlRFShclarpS1j1B0PpFGLJyLG4S+kCTQkJtcnflFUA6RPUKAACSfWOkSTrFABLTyVsSLBvgY8U9QuWsKBBbnBWZRnw82Yh9oHrkWvY84FNM3oIDHR/wBoH1MfYEeEY6M9uJvJmx0VAmarw5qmCgDbUkX0OkHxRSsiZcySlSB7IIGneMv4Rq5s+uTPUFzMpuxYJBs/Kzxo03iihzqlqWsFJKWyEhxYs0eT7U4ypP8AJG4y6iD1cKLp6lE+iIShdloswHMsbhn6v3hnVRFepbpYD+0BMJ4nkTKlEiUVJQxOZQHnUL5Gu1nL6+Vt4ZJ9UXYMByCdewNopt+QZbqygvDEONTZnI6/GJ0UQ1YPpf3WEeVV+U2ST1V/LekfJjpGZZYPdjYe7190HFKjCGfTIFk+ZXIc/pEaMEIHiLUx5JPz9I+1GNSZZASUgh7ge6wvcbdYrf8AV5qlOlKU6AKmXL3dk69dBrCpzadI1Og5Tpa5dmZntoNyHdxEk8KyAi+YaEP5uT9+sBEVyGKpkwrbUqLITvYbnpcwI/8A6PKNQiSEpMkulSza+iSBsPfGY1dpHJchmyqzaDpfQ2fb3RVnpQlaVEgG4I56hiIim1oz5czWdJJ+D7uIGJxSWSUpDzAQwAuOxNohzSc9IXTs7GJy1pISAWIIzeyWJIfo1og+4zVALUgOblj8eY3seUW6moyZVFyoEFgqzasbf2griuJICSAuzF1pDhNsyWa7kjpEyVx4t3v/AAMjFNFCvxlFNIUUEeM3lABJcsATyAd4XsEw+ZMmJN1HKXKuZckl93Pvi7hVTT1CpSFS1zZjEhQS3lBGvmBI0sXAeJsLqKqlnzlzpRmSFKUpRQEshGykpBJS2hSbdebIQfDhdP8AJjiqGCVh09QCB5EbAOT3PM+sX6fBwlOULURqWsSetouUtZJmoEynnPmDhKS+vNJuD0sYr19TluvKq2qSUl93fQ+sehHDHGrbv9f5/oHjREqjpywYAj9Tue7ljHv7rL2yhh0I/naKtViUtIdc1AR/8hD23ELlTxjRoWyJkuYoXaW6raagN7zBWnuMQl96GeoppQuohHVKu2loVOJcMlVCMiVhQdwoi6SGuLbhxbYmFvGOL5s10oBQg26nU7afGPeA4ipSfDLqWVFiXPlYN0sYLjXyaoZjcYyuQtYtgZpyc5DF2IiT7OKcTa5I9rKlavhl+ahBLjigqFeygra3l+YG/pFf7JcwqZxykFMsJINiHULHl7MUOaeJux+ScWm4mjrweaoABaSgu5PthtgwY8niWjQZUwhKl5laZiT0Y8hB3D0Hw22Cnf0eKU2SColJIZTPztf0P0iHTdUTRSR7TWscs1DKOh2PYxNU0cufLKJoRMTulYBHp16x2TOMsxIKef8ALiK8+jMrzJJVL73Hfn3jVFxdmWZxxf8AZsEgzKPOopuqStTlv6DqexJhYwTCROSTmZuUbOqrCrag+8eu0JPEfDk6SsTqXKlKiRMBFn1BDbH9orhmbVXsow5LdMB1VClKMr6CFlSVKWEpa5Z+UHKuQopzTC61WJToBH3BKCWClwXHN/fDIy4oqkrGCVhgCQPLoNhHRY8ZeyfjHQqvyM4jDw1g0umly5ISXfOtX6laD4/KE3j2g8OqJAYTPNbTNor94JUnG75z4epB8ytBZgLQBxfigVdUhSksEkJYOQLly57xyg21Lyebib5nykwYTZCFUyVqnIJ8QvqdQU3t6Q5YDxego8OrBlzUsCouytrtdJhRwSnnorFLlKaWFNa4UOUGuO8bCAEmXLVMILum6BtpvCnJ8q7/AGNnF2NU+pQohKVZg/tIOYMS5G7HSBuMzkpISoqVcskknoHS+pPO8Y/TYjMSSsLUlX9JI+UPczDauXSifMJWpQClJ/MlJuHO55wc4cFt9gTx0ghOxVMoBS2TY5UhgXNsyiGYagDrASp4mlpbNmWq5ba/M7wu1WIBZDXYgsb6RFiVUmZMCxLCNHSnQxqxW1yOjj+5pGEYYqoQmbUkFJumUl8iRsVNqemkHaXDaQIKTJlq1tlB9w1hU4KmpKlImzMqMuYAFvSNBlYnTSpWbMhCee57bmEuLT0CK9fhKgoLQtcuUn8hY+gfzD3xXpUmXMWWcgpShhdyAo36Aj/7R9VxdLnzJoWsIlDLlfcAnMe/SFWn+0OZLUvJIlLJmKKFTMxKUE2DAgHv1if/AObLkm6/87DSk1SHyVSBPmm3XZkbB91cy3zj7V4emoDLSElrFIZhs/MDl1gFjGK1SChSZSFGYh1FZZlnXv6QU4QXPmeIqYpKypISAkEJBDFkvqf6uwYbqeCOONxe/wBxdNBbA8OTIGRGp3cAn6DtByjXlVfMPcR8oEhZCj0QD/4vFqXWWQttX+BI+kB6XHwnyff3FcrdgHjXhdEiXMqqV5Sk+dQBZJDgEAaAuQQ3UcoU6riaZUoyTSymZ02J6uLu0aPxFUCZTTZSX86CGbo9oxHhnFxLqZE1Q8mZiDfyqGVRP/EmPTlhjO6KIx59FhaCHSD5Tq5Jfa5Vf0j4iSTyJ6D9o2KTKlAWSgKTZgB5h1ZtRd4ryqcSlBcsJKSWYpDu53DfEwlSl42DtiJhPCFTOYhBQk/mWGfsCz/KHiTwtLp5bgpSRqVXJPew9BFteKlmV4rpYMwAN3fd/TnFarxCnI84Up39on2m9xY7wE5uSp/z/ZjSANTiJJCElw4scq3NgLNY9rx8wkSZMyZO8wVMCc5GnlJYgHe/PaL0zEFWEmWED9RAQG7swtyipVzHUTMmgb5UEq16k2+MdycVpg9IcsNq0zELUlTpsbWLM1+UQygyWH6ju+7awqUlXlbJ4m92f36OPWGOgnhQRZiAXHW5goS5PYSdl6ZIUT5DpyIHK8eZNZlVlU4V1iuuqABJs0eJc9Kwyr8unaCnNLaNZZqUMMyP+Q/b9oFYip5SwQwI0/blBDzS/aOdD68iebRHiUseGope4293p/eNg23ZsPqRnEyQl1ZdYlp5bJItmizUUzgt5W+MU14eCPMpSebKIeKD1SBVfOBbKn/7COicYVI/Sr4x0H8TrYj1GJMyEb6mPK6xgGZgPeYDKN3eJkzrtFHFEkYpDzw3xOKaWJiklaVA2H5VesLuL4sqomKmFw5dt22+EVaUlUqYkn2SCPW0VsjDWFxwwjLkls2kHODsLNVWSZdyjMCof0i5j9DplpK8n5cpS3Mjn74yr7DJKQqonG6pYSAOhcv7/lGrLmBMxGZspcHmx/vEvqXcqYjJ2Zlx7wNLkkz5BYEnOnZO/pGcGxjfPtEUEUk86pyM/PYXjBVxvp5Npq7OVluQkN9XiYEtcm2ggZOJSLGLPDeHzaqoTLKjlYqWAQPKG0OzkgPs8UUqtm8bVhKjwWdUkCWAJe8xVkvow/UX2HwjQ8E4JpqYBakhaxfPMD318qDZIffWCmHUAlhICSMrBKQkgJ5BI9NTBZNGEjPNOnsoJsOqn1OsSvJKSpdfzsU5N6XQMxeglTEBcxF9EBy56G+n7wZwWiCAkAABizc2B/eBslSp00LIOUbndnbKPR3g7MSECSr+sOf9wIZvX4QrHjU5cn0haWxUxPFstWZMxIQoJdJHszJSs3mS5sU7p/pLQUwqUVSihrpU4/2k37sXeBX2pYeTIE5DiZTqCgRrkXZXuUAezwM4R4x8gTNQfLotDNdyXTqO1xeGvElK/wDIThuwtU5kHKSWdhrr0IuIyDiulEuqWE6K87DZyXHZwS2wIEbBjfEdJ4alKWkF3KT7TsxYbjT1EYbNmKWsqWok/qO/7doP02NqTd6G4YtNmy8KYoZlOldiVS0pW+5SwV65rv3gjMmsQqXpv3I1EZ39n+KmSpaFPlOl29oEHY2sD/mNPwtKFFLgFCfM4tm77s4eJZpxyOIElUqJJM4ZWPmDOX56fs3aB/8A09CirK6FDUi/ue49DFmkUUqB2vpsHZx/NIsV0kBIWhj5ndvys5f5w+uUb+wNinWYXMBs0zuSCfQ2ipOmTJbOjJyygNv+YEsd/wBoZZ68zlJIIvq93Du+rpfraIkqdJCdeZsx/Z/nCnBeAXQuyp5WQCsuWAZ1F+/0vrF3BJxM4ZVEsDm5Mxt7zp0ME/u8tYzZEk62sQXvcbwAq6hdHMBQQqWu7HnuOYgVibZyoaZZcrfkPrEFOlKiQoM1gQWiHBMVTPcgMoWUl+eh6h/nEku0wj0+IaBkr0+wkWwtcuz5kHc/IxBWVWVCk2KVaXuz3btF1ChooMDY8oF4yhLZSrr6X1jsLfJUMwpvIhXKMuVBcgkkF9LuxiJcg5gkHyvcG5/tBAOQQBYcxr2gaU5TdyeZ58hF2z06QREw/q+EfYFfe6jZKf56R8juJ1oTuIMKCHXLDJ3HKBlLOSAXA9YO4xj6JkkpAJJsX2hZQQXEUY1LjUiOF1stJrgM6Ql8wAB+seRLOpiKXzHaJSqzQYQ1fZzjwpakZyBKmjLM6fpPofnG5T5RUTMe7gp7DQfGPzDmawEOVN9olVKp/ACkkZcqVn2kjvv3heTHyFzhyHv7Y68ooUyrfiTA4/pDqLeoHvjFhUqAs3rtF/HsZnz8vjTFTClLJfYQOkU6iGyl9dI7HjUI0FGFKiSbOJAc6Rq/2P4OBJXVWKpijLR/SE3USdnP/iIySZIKWJvZ2jeOHZHg0ciWkZUiUhSmLFS5gC1XGgv3uIHO0oGZHSoPzcRRLFiFKLXb4ACPPgO0ycHVqEbB91fxop4NKDmaUhKQ4Rpc7nnEtRP8RYTtv2/n0iS7Vsmb0XqUWJVcnMbbAi2vQR6xGeGlpDNnRvyIe3aK9TOZSiNgT8OXrC9X4iPGQXLO/cgN7x9I5zUVRilQb4lngUs4LP5FJPVJDP8AOMQE1SQGJD2tGg8U18yZJKJKM5IKVF9nLd7Qu4Tw4pf+u6Q2m7/SGwle2UY8cpdLsCSKEzsxUrQa7npAhCMyjL3GkGsXwyYJvhSgrXyq0d+ukMFBwQlEhTqed+aZsT/20g6J5q1JbtBvJHGtsJtY1T7F6jBSGdyzn+ekN/CvF/hDw5pZJ/N03zNctC7U0K5TZ0EZhY8xpY6R1DQeKopScrXBVy5FonlUtsnbs1KlnJXlmS1JmSy4KkEKBGxBB941EEjIZBYDzO/Ihu9jrcRh03D6ymqFfdVKTYLdO97gpNlMRoRoREyvtExCXZS0vpdF++14dHCn9LC9l1a6NMq0/iFSLHXL0j1Jnsogi7+j99njKanjmuVMC1EFx+aWkA9QwB+MQTeO6ogpdA6hFx2ckfCBfpZXpmexI1+ZPSjziwNmBvuz+sZVxvxEtVSAkFCZbgf1Ozk9LBvWFkYrOMzxDMUV8yfpoBBHFVeIlK1qSSE+p7w/Hh4Pex2PDGKvyFeGOKpKJ6VT1KloGpSCp+lr/wBofhxJInBc2RMC0oBJsQbB7hQBjEFydxEwQpIISohwymJDjkW1EdP00JO/JzxK7GjCPtFqZaVJmATgTYqLKHR2Lj49YP4Vxf44GZJ8QsCRoTyEZhJ1vDtwziCZEheYfiKP4ZYWtr74KWKK2ltjYJKVmlfdsyX3EC50kO5/wYUaDiichRznO+odrQz4bWInpJlgvqQS7QqUWimM0x4puBQtCVeKPMAfZ5h+cdComfUAMFqAFmzGOjfj9gal9zEWGh0N4mlEAXiFOkcBa28Uk57K9Y9Ea21jwhB9DE7WZtI40hMoxZpFpvmALbGI0JI/eIpqS8d2YE6KrDkgBzYHVh0j1Oq1j81x8oFU00JN3Y7jnDarhwzES1Sn8xAdXI7wuVRew1b6FSfPUSX1jd+DAJ2HUyi7qSkEl/y+Qk8/Z92kZnjHA8xMt0rC1i5AFiOnWHvh+q+70cmWFORK6llFamAG5YN6dYTmlBxE54tK2MlXWnMJMlPmHRkhPM8h/aIKRRC1eYqbKCrqXJAGgAt74rpIlIKSfxFsVncn9AbYXEXMMk5ZRcXzAn1I+kSybb/miVsnqleaZbZ/g/utCWlK6qctWQIlImKSlN8xy+XMT1IJ9Yd8VUES5ylMEgOdtue0L+HlpQKdVkqvZnJV9YKMfk7RT6bEpSbZAiQJRASGzG/7nrFLiPFVU6QUpd9yLCCeIZ1DKkeZ9YD8WoWlCU2yH2t+wh6qy6b4xYBoqubUT5QU5KlpsOTj/MalNownIlAYEsH1A1JNuhMLP2d4G/8A7lbsXSjnyJ+Yh5okpUqYRfKNS4axJHfQQjIk5WeU5OcrYv4kgZ0Ap8iSjXk7aEX0iSbhsoIWqWhIcOSkAEa2LWv9IqYjKJmBCdSq3Pm5Pow98Xpa8iwJhJbzMC3mAO/uOm0BKFwtHNKgHMllCypQuHSX20/nrAjEsLlzVBeVJYubamGZcsKW2yi5a1+2z/tArEc9PLKky8yQ5LajXUR2OWiv02eK+EugNVyfGzjKEhCcoDbmM4rKUy1qQoXENQ4pPmKk+YnUcoCY1NSQndaiVKU7vyi/Gmux2Rp9AdWkT04CmSTrZ4gqF2iKUrSHiS6ZTKUkXAiCXOILbRYpqvJmGpUGj1hlMCtjd+QjOuzSzTYSqZKXODZUH3x8TUHKh7sD/aNLl06fBCUy3Sw8qQw9TzjNK+WEzCnS5DQuE+QcocVZ7Uu9ukGeHa1cqcj9JLEcwbQHplOkc/4IL4JJzTpaX1UP3jZ/SwF2aVk6R9iTwU9Y6JyuzBCLR7lyL3jjr/NY+oOt4rIy1MbJHgEWGwHvMRLB0ixRyQbP6czGGnlYbWIKgsLawSnpyuVdGHeKUqlVMPlBLX79o6zqLvDmEqnTUOk5QQTb8vMxsEmUlIASnypFu0KvBNAZcsKXZS732AhvmlLXs4hGR2ynFGkDpkwXUTcXbZuQ9Il4ZVLnrWoDzS2IRu5BY+hJiGRhzpUS5D27QAxjGhSZFygkzVum36N3bXSEqKk6Bzw5QHepZJATdSiylP6kJPQcukGKeW0v1+AvCPT1SpvhqSS1i+2lwP5vFfiTjsyXp0y/MrLmWdAmz5WLklh7oyEG5EL9PONMtcdYjOnoNPThgo+dRs4F8oO7sOjA84ryuIUSskqcQmYAAp9i0WqFZmJzuG1S/KAWO0EtSgVjVwepg4/Zl0Mftx0M+ETQt1ou51JfTlEXENMZ82RJRfOST0ZgSegBMDcIWJqciHl5LKALMYbeG6LLKKyrMsqKc7XYBwPiYJ/gD1D/AKT/ACXUNLQJUpICUJZ9ouUNO8vKSwUCpRL5tmAbQl4qzx5cocvZxzMTVteJeWWkAkMO7afFoTli2tHmwW9lWnpUicCNHOvJvKPT4NElRJdRIGmrhzbQR4lr/EQHfKfedye7kxdXvYch8P8AMFw4xo2VeAWJN3AGXUJP9vn0itOVmDmzhj30LwZSAbK0P01b0+UUKmQApgGSrZ3Zh15t8YDgk7QLMN4iohKnzJeyVFm5G4+BgFKW5Ym0aRxjgZUozJYudR8IQTRnxCkJvFuOaaL6fFNlaaBEkmWGibE6coDEXinIVDTCwqU8E+H8SNOt8oL84Fg5ukeyX7xjV6ZqdGnU/GkooUMjECz6GM5qDnmlR5v6x7kMVJCrDc8hHychKVLUPZ2PSAjFR6ClNyWwrg2CzVyTMSkqGcgtr/iGfg/CimYVzU5SmyQee5gvwUMtHLeWU2JY/mJvm9dYKzVfmIAtftCpSb0MhBaZYCjHRSRlIBc6dY6E8iikYcf2iNJb3x0dF5ATyzcxMnYx8jow0vTxmlgm50fpBfCkgSZJGuY398dHQqX7jY9jhw4HQk7uR6OYK1+n85x0dCR66KctZMkOd4QONw09CRYJFhy3jo6Dh9QvJ9I+UKfwpX+0fKE7jyWMyC1zMZ+jaR0dGR+sLJ9A2UX+nLGzCKdakGWSbkKLe+OjoHwaz5waHNU/6h/4iHjCVFKFAWDP6sbx0dGP6hOf/hf88lmV/qSxsCLfGKdaP/eJG1z65VF/fHR0DLs8yJ6KmnAC3mi+tTKtzMdHQUOjZHharj/d/wDpo9VEoGUVMHAN+yhH2Ohc/pBRmGO1swKUyjaY3pH1FIgSwoJGY3J3J7x0dDpdHrQ8f2FGulhQWVX1hepw5EdHRTETIMT0DMLbCIpYue5j7HRxjPSyyH3j5hycykg3BUHHciOjo59GG6KlgSgQGObL6NpFUHUR0dEyLPBYl06WFhoI6OjoA4//2Q=="/>
          <p:cNvSpPr>
            <a:spLocks noChangeAspect="1" noChangeArrowheads="1"/>
          </p:cNvSpPr>
          <p:nvPr/>
        </p:nvSpPr>
        <p:spPr bwMode="auto">
          <a:xfrm>
            <a:off x="155575" y="-1036638"/>
            <a:ext cx="28765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farmazia.ru/wp-content/uploads/2012/08/124583_318417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48" y="4293096"/>
            <a:ext cx="268621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73020"/>
            <a:ext cx="4584576" cy="4696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К типичным </a:t>
            </a:r>
            <a:r>
              <a:rPr lang="ru-RU" sz="3000" dirty="0" err="1"/>
              <a:t>базифилам</a:t>
            </a:r>
            <a:r>
              <a:rPr lang="ru-RU" sz="3000" dirty="0"/>
              <a:t> </a:t>
            </a:r>
          </a:p>
          <a:p>
            <a:pPr marL="0" indent="0">
              <a:buNone/>
            </a:pPr>
            <a:r>
              <a:rPr lang="ru-RU" sz="3000" dirty="0"/>
              <a:t>относят: </a:t>
            </a:r>
            <a:endParaRPr lang="ru-RU" sz="30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3000" dirty="0"/>
              <a:t>о</a:t>
            </a:r>
            <a:r>
              <a:rPr lang="ru-RU" sz="3000" dirty="0" smtClean="0"/>
              <a:t>сока корневищная;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ru-RU" sz="3000" dirty="0" smtClean="0"/>
              <a:t>Также на участке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ru-RU" sz="3000" dirty="0" smtClean="0"/>
              <a:t> </a:t>
            </a:r>
            <a:r>
              <a:rPr lang="ru-RU" sz="3000" dirty="0" err="1" smtClean="0"/>
              <a:t>произростают</a:t>
            </a:r>
            <a:r>
              <a:rPr lang="ru-RU" sz="3000" dirty="0" smtClean="0"/>
              <a:t> нейтрофилы: 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3000" dirty="0"/>
              <a:t> п</a:t>
            </a:r>
            <a:r>
              <a:rPr lang="ru-RU" sz="3000" dirty="0" smtClean="0"/>
              <a:t>ырей, пастушья сумка, цикорий обыкновенный.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ru-RU" sz="36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endParaRPr lang="ru-RU" sz="36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endParaRPr lang="ru-RU" sz="3600" dirty="0"/>
          </a:p>
          <a:p>
            <a:pPr marL="0" indent="0" algn="ctr">
              <a:buClr>
                <a:schemeClr val="bg2">
                  <a:lumMod val="75000"/>
                </a:schemeClr>
              </a:buClr>
              <a:buNone/>
            </a:pPr>
            <a:endParaRPr lang="ru-RU" sz="34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320" y="32048"/>
            <a:ext cx="9144000" cy="1054250"/>
          </a:xfrm>
        </p:spPr>
        <p:txBody>
          <a:bodyPr/>
          <a:lstStyle/>
          <a:p>
            <a:r>
              <a:rPr lang="ru-RU" sz="5000" dirty="0" smtClean="0">
                <a:solidFill>
                  <a:schemeClr val="bg2">
                    <a:lumMod val="75000"/>
                  </a:schemeClr>
                </a:solidFill>
              </a:rPr>
              <a:t>Индикация кислотности почвы</a:t>
            </a:r>
            <a:endParaRPr lang="ru-RU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http://redbook.minpriroda.gov.by/plants/15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76" y="1988840"/>
            <a:ext cx="2304256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" y="772692"/>
            <a:ext cx="9118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75000"/>
                </a:schemeClr>
              </a:buClr>
            </a:pPr>
            <a:r>
              <a:rPr lang="ru-RU" sz="3000" dirty="0" err="1"/>
              <a:t>Базифилы</a:t>
            </a:r>
            <a:r>
              <a:rPr lang="ru-RU" sz="3000" dirty="0"/>
              <a:t> – растения, способны произрастать на щелочных </a:t>
            </a:r>
            <a:r>
              <a:rPr lang="ru-RU" sz="3000" dirty="0" smtClean="0"/>
              <a:t>почвах, с реакцией рН более 7.</a:t>
            </a:r>
            <a:endParaRPr lang="ru-RU" sz="3000" dirty="0"/>
          </a:p>
        </p:txBody>
      </p:sp>
      <p:pic>
        <p:nvPicPr>
          <p:cNvPr id="2052" name="Picture 4" descr="http://www.ayzdorov.ru/images/Travi/primenenie-pire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929755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ora.nhm-wien.ac.at/Bilder-A-F/Capsella-bursa-pastoris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437112"/>
            <a:ext cx="1920495" cy="227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44.radikal.ru/i104/0907/63/5ada51b634c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76" y="4437112"/>
            <a:ext cx="2304256" cy="227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88841"/>
            <a:ext cx="8928992" cy="4752527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ru-RU" dirty="0" smtClean="0"/>
              <a:t>Свойства почвы зависят от состава почвы и особенностей ее частей.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dirty="0" smtClean="0"/>
              <a:t>Мы выявили что почвенный состав почвы состоит из 5 слоев, которые разнообразны по мощности горизонта, цвету, механическому составу, важности,  структуре и включениям.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dirty="0" smtClean="0"/>
              <a:t>Разнообразие организмов обитающих в почве показало, что они участвуют в сложном процессе гумификации.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dirty="0" smtClean="0"/>
              <a:t>Организмы обитающие в почве предпочитают верхние слои (А</a:t>
            </a:r>
            <a:r>
              <a:rPr lang="ru-RU" baseline="-25000" dirty="0" smtClean="0"/>
              <a:t>0</a:t>
            </a:r>
            <a:r>
              <a:rPr lang="ru-RU" dirty="0" smtClean="0"/>
              <a:t>-А</a:t>
            </a:r>
            <a:r>
              <a:rPr lang="ru-RU" baseline="-25000" dirty="0" smtClean="0"/>
              <a:t>2</a:t>
            </a:r>
            <a:r>
              <a:rPr lang="ru-RU" dirty="0" smtClean="0"/>
              <a:t>), что обуславливает ее рыхлую сложение и комковатую структуру.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dirty="0" smtClean="0"/>
              <a:t>Растения </a:t>
            </a:r>
            <a:r>
              <a:rPr lang="ru-RU" dirty="0" err="1" smtClean="0"/>
              <a:t>произастающие</a:t>
            </a:r>
            <a:r>
              <a:rPr lang="ru-RU" dirty="0" smtClean="0"/>
              <a:t> на пришкольном участке относятся к группам </a:t>
            </a:r>
            <a:r>
              <a:rPr lang="ru-RU" dirty="0" err="1" smtClean="0"/>
              <a:t>базифилы</a:t>
            </a:r>
            <a:r>
              <a:rPr lang="ru-RU" dirty="0" smtClean="0"/>
              <a:t>, </a:t>
            </a:r>
            <a:r>
              <a:rPr lang="ru-RU" dirty="0"/>
              <a:t>нейтрофилы </a:t>
            </a:r>
            <a:r>
              <a:rPr lang="ru-RU" dirty="0" smtClean="0"/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нитрофилы</a:t>
            </a:r>
            <a:r>
              <a:rPr lang="ru-RU" dirty="0" smtClean="0">
                <a:solidFill>
                  <a:schemeClr val="tx1"/>
                </a:solidFill>
              </a:rPr>
              <a:t>, что показывает </a:t>
            </a:r>
            <a:r>
              <a:rPr lang="ru-RU" dirty="0" err="1" smtClean="0">
                <a:solidFill>
                  <a:schemeClr val="tx1"/>
                </a:solidFill>
              </a:rPr>
              <a:t>выщелочный</a:t>
            </a:r>
            <a:r>
              <a:rPr lang="ru-RU" dirty="0" smtClean="0">
                <a:solidFill>
                  <a:schemeClr val="tx1"/>
                </a:solidFill>
              </a:rPr>
              <a:t> чернозем.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Clr>
                <a:schemeClr val="bg2">
                  <a:lumMod val="75000"/>
                </a:schemeClr>
              </a:buClr>
              <a:buNone/>
            </a:pPr>
            <a:r>
              <a:rPr lang="ru-RU" dirty="0" smtClean="0"/>
              <a:t>Таким образом мы можем подтвердить нашу гипотезу, что почва на пришкольном участке </a:t>
            </a:r>
            <a:r>
              <a:rPr lang="ru-RU" dirty="0"/>
              <a:t>является </a:t>
            </a:r>
            <a:r>
              <a:rPr lang="ru-RU" dirty="0" smtClean="0"/>
              <a:t>черноземно-</a:t>
            </a:r>
            <a:r>
              <a:rPr lang="ru-RU" dirty="0" err="1" smtClean="0"/>
              <a:t>выщелочному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470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Выводы: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50"/>
                    </a14:imgEffect>
                    <a14:imgEffect>
                      <a14:saturation sat="280000"/>
                    </a14:imgEffect>
                  </a14:imgLayer>
                </a14:imgProps>
              </a:ext>
            </a:extLst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Задачи: 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3200" dirty="0" smtClean="0"/>
              <a:t>Провести схематическую зарисовку и описание почвенного разреза;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3200" dirty="0" smtClean="0"/>
              <a:t>Взять </a:t>
            </a:r>
            <a:r>
              <a:rPr lang="ru-RU" sz="3200" dirty="0"/>
              <a:t>пробы всех животных, обитающих на разных горизонтах </a:t>
            </a:r>
            <a:r>
              <a:rPr lang="ru-RU" sz="3200" dirty="0" smtClean="0"/>
              <a:t>почвы.</a:t>
            </a:r>
            <a:endParaRPr lang="ru-RU" sz="3200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/>
              <a:t>и</a:t>
            </a:r>
            <a:r>
              <a:rPr lang="ru-RU" sz="3200" dirty="0" smtClean="0"/>
              <a:t>зучение </a:t>
            </a:r>
            <a:r>
              <a:rPr lang="ru-RU" sz="3200" dirty="0"/>
              <a:t>представлений о почве, как о сложной </a:t>
            </a:r>
            <a:r>
              <a:rPr lang="ru-RU" sz="3200" dirty="0" err="1"/>
              <a:t>биокосной</a:t>
            </a:r>
            <a:r>
              <a:rPr lang="ru-RU" sz="3200" dirty="0"/>
              <a:t> системе.</a:t>
            </a: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9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Относится ли почва на </a:t>
            </a:r>
            <a:r>
              <a:rPr lang="ru-RU" sz="3200" dirty="0"/>
              <a:t>пришкольном  </a:t>
            </a:r>
            <a:r>
              <a:rPr lang="ru-RU" sz="3200" dirty="0" smtClean="0"/>
              <a:t>участке к черноземно-</a:t>
            </a:r>
            <a:r>
              <a:rPr lang="ru-RU" sz="3200" dirty="0" err="1" smtClean="0"/>
              <a:t>выщелочному</a:t>
            </a:r>
            <a:r>
              <a:rPr lang="ru-RU" sz="3200" dirty="0" smtClean="0"/>
              <a:t> почвенному покрову.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Гипотеза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9"/>
            <a:ext cx="8712967" cy="4536504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2800" dirty="0" smtClean="0"/>
              <a:t>Почва представляет собой рыхлый поверхностный слой земляной коры, который формируется в результате совместного действия факторов почвообразования: материнской породы, живых организмов, климата и рельефа.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2800" dirty="0" smtClean="0"/>
              <a:t>Главной особенностью почвенной среды- постоянное поступление органического вещества, в основном, за счет отмирающих корней растений и опадающих листьев.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Введение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4427984" cy="554461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ru-RU" sz="3200" b="1" dirty="0" smtClean="0"/>
              <a:t>Верхний слой А </a:t>
            </a:r>
            <a:r>
              <a:rPr lang="ru-RU" sz="3200" dirty="0"/>
              <a:t>-</a:t>
            </a:r>
            <a:r>
              <a:rPr lang="ru-RU" sz="3200" dirty="0" smtClean="0"/>
              <a:t>перегнойно- аккумулятивный;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ru-RU" sz="3200" b="1" dirty="0" smtClean="0"/>
              <a:t>Горизонт В –    </a:t>
            </a:r>
            <a:r>
              <a:rPr lang="ru-RU" sz="3200" dirty="0" smtClean="0"/>
              <a:t>горизонт вмывания;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ru-RU" sz="3200" b="1" dirty="0" smtClean="0"/>
              <a:t>Горизонт С –         </a:t>
            </a:r>
            <a:r>
              <a:rPr lang="ru-RU" sz="3200" dirty="0" smtClean="0"/>
              <a:t>слабо изменённая материнская порода.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Почва состоит из слоев: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SevidoS\Desktop\грани ьворчества\почвенный профи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429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5949280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Почвенный профиль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почвенного раздела по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В.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Богомолову.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68030"/>
              </p:ext>
            </p:extLst>
          </p:nvPr>
        </p:nvGraphicFramePr>
        <p:xfrm>
          <a:off x="179512" y="947555"/>
          <a:ext cx="8748479" cy="58819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3560"/>
                <a:gridCol w="1066680"/>
                <a:gridCol w="611575"/>
                <a:gridCol w="1080120"/>
                <a:gridCol w="1008112"/>
                <a:gridCol w="1296144"/>
                <a:gridCol w="1080120"/>
                <a:gridCol w="1512168"/>
              </a:tblGrid>
              <a:tr h="7962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Индексы генетических горизонтов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Мощность горизонта (см)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Влажность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Механический состав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Структура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Сложение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Включения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683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</a:t>
                      </a:r>
                      <a:r>
                        <a:rPr lang="ru-RU" sz="1200" baseline="-25000" dirty="0" smtClean="0"/>
                        <a:t>0  </a:t>
                      </a:r>
                      <a:r>
                        <a:rPr lang="ru-RU" sz="1200" baseline="0" dirty="0" smtClean="0"/>
                        <a:t>– подстилка</a:t>
                      </a:r>
                      <a:endParaRPr lang="ru-RU" sz="12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Темно-серый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сухая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супесчаная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комковато-пылевая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рыхлая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Кости</a:t>
                      </a:r>
                      <a:r>
                        <a:rPr lang="ru-RU" sz="1200" baseline="0" dirty="0" smtClean="0"/>
                        <a:t> животных, антропогенные предметы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433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А1 – перегнойно-аккумулятивный (гумусовый)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Темно-серый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свежая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супесчаная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мелко- и среднезернистая с хорошо выраженными угловатыми гранями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рыхлая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Кости животных,</a:t>
                      </a:r>
                      <a:r>
                        <a:rPr lang="ru-RU" sz="1200" baseline="0" dirty="0" smtClean="0"/>
                        <a:t> антропогенные предметы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433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А2 – подзолистый</a:t>
                      </a:r>
                      <a:r>
                        <a:rPr lang="ru-RU" sz="1200" baseline="0" dirty="0" smtClean="0"/>
                        <a:t> (горизонт вымывания)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Темно-серый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влажная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суглинистая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средне- и крупнозернистой структурой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рыхлая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кремнеземистой присыпки, </a:t>
                      </a:r>
                      <a:r>
                        <a:rPr lang="ru-RU" sz="1200" baseline="0" dirty="0" smtClean="0"/>
                        <a:t>антропогенные предметы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3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– вмывания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Темновато-бурый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влажная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суглинистая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комковато-призматический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уплотненная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кремнеземистая присыпка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3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– материнская порода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Бурый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свежая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глинистая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плотная делювиальная глина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плотная делювиальная глина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4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4176464" cy="3744416"/>
          </a:xfrm>
        </p:spPr>
        <p:txBody>
          <a:bodyPr>
            <a:normAutofit fontScale="925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3200" dirty="0" err="1" smtClean="0"/>
              <a:t>Порямоугольная</a:t>
            </a:r>
            <a:r>
              <a:rPr lang="ru-RU" sz="3200" dirty="0" smtClean="0"/>
              <a:t> яма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3200" dirty="0" smtClean="0"/>
              <a:t> шириной 70 см,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3200" dirty="0" smtClean="0"/>
              <a:t>длиной 2 м.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3200" dirty="0" smtClean="0"/>
              <a:t>глубина 210 см.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3200" dirty="0" smtClean="0"/>
              <a:t>Интервал между «ступеньками» 42 см.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Описание типа 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арактеристики почвы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evidoS\Desktop\грани ьворчества\схема почвенного разре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55" y="2224028"/>
            <a:ext cx="431641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8003" y="6112460"/>
            <a:ext cx="4244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Схема почвенного разреза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18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3960440" cy="41044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500" dirty="0" smtClean="0"/>
              <a:t>Структура – способность почвы распадаться на отдельные комочки различной величины и формы при легком разминании в руках.</a:t>
            </a:r>
            <a:endParaRPr lang="ru-RU" sz="3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144000" cy="105425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Структурные отдельности почв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evidoS\Desktop\грани ьворчества\структура поч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51980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911654"/>
              </p:ext>
            </p:extLst>
          </p:nvPr>
        </p:nvGraphicFramePr>
        <p:xfrm>
          <a:off x="323528" y="1408942"/>
          <a:ext cx="8496944" cy="51215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4138"/>
                <a:gridCol w="1412597"/>
                <a:gridCol w="1561291"/>
                <a:gridCol w="1359528"/>
                <a:gridCol w="1699390"/>
              </a:tblGrid>
              <a:tr h="12742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организмов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Проба №1 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Слой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</a:t>
                      </a:r>
                      <a:r>
                        <a:rPr lang="ru-RU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-А</a:t>
                      </a:r>
                      <a:r>
                        <a:rPr lang="ru-RU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aseline="-25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Проба №2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Слой А</a:t>
                      </a:r>
                      <a:r>
                        <a:rPr lang="ru-RU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-А</a:t>
                      </a:r>
                      <a:r>
                        <a:rPr lang="ru-RU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aseline="-25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Проба №3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Слой В-С</a:t>
                      </a: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Проба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№4</a:t>
                      </a:r>
                    </a:p>
                    <a:p>
                      <a:pPr algn="ctr"/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Слой В-С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6077" marR="86077" anchor="ctr"/>
                </a:tc>
              </a:tr>
              <a:tr h="11041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Микрофауна</a:t>
                      </a:r>
                    </a:p>
                    <a:p>
                      <a:pPr algn="ctr"/>
                      <a:r>
                        <a:rPr lang="ru-RU" dirty="0" smtClean="0"/>
                        <a:t>(водоросли, бактерии, грибы и простейшие)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+</a:t>
                      </a:r>
                      <a:endParaRPr lang="ru-RU" sz="18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</a:tr>
              <a:tr h="62238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Мезофауна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(нематоды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dirty="0" smtClean="0"/>
                        <a:t>клещи)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</a:tr>
              <a:tr h="889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Макрофауна (насекомые,</a:t>
                      </a:r>
                      <a:r>
                        <a:rPr lang="ru-RU" baseline="0" dirty="0" smtClean="0"/>
                        <a:t> личинки и дождевые черви)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</a:tr>
              <a:tr h="1155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Мегафауна</a:t>
                      </a:r>
                    </a:p>
                    <a:p>
                      <a:pPr algn="ctr"/>
                      <a:r>
                        <a:rPr lang="ru-RU" dirty="0" smtClean="0"/>
                        <a:t>(позвоночные животные: чесночницы</a:t>
                      </a:r>
                      <a:r>
                        <a:rPr lang="ru-RU" baseline="0" dirty="0" smtClean="0"/>
                        <a:t> и мыши)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6077" marR="86077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0" y="34330"/>
            <a:ext cx="9121090" cy="137844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Организмы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обитиащие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в почвенных пробах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221</TotalTime>
  <Words>548</Words>
  <Application>Microsoft Office PowerPoint</Application>
  <PresentationFormat>Экран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 Почва, как среда обитания организмов. </vt:lpstr>
      <vt:lpstr> Цель: изучение представлений о почве, как о сложной биокосной системе. </vt:lpstr>
      <vt:lpstr>Гипотеза </vt:lpstr>
      <vt:lpstr>Введение</vt:lpstr>
      <vt:lpstr>Почва состоит из слоев:</vt:lpstr>
      <vt:lpstr>Описание почвенного раздела по   Д. В. Богомолову.</vt:lpstr>
      <vt:lpstr>Описание типа и характеристики почвы</vt:lpstr>
      <vt:lpstr>Структурные отдельности почв</vt:lpstr>
      <vt:lpstr>Организмы обитиащие в почвенных пробах</vt:lpstr>
      <vt:lpstr>Индикация плодородия </vt:lpstr>
      <vt:lpstr>Индикация кислотности почвы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Почва, как среда обитания организмов. Антропогенные нарушения почв и почвенных сообществ.</dc:title>
  <dc:creator>SevidoS</dc:creator>
  <cp:lastModifiedBy>SevidoS</cp:lastModifiedBy>
  <cp:revision>22</cp:revision>
  <dcterms:created xsi:type="dcterms:W3CDTF">2013-12-06T09:05:28Z</dcterms:created>
  <dcterms:modified xsi:type="dcterms:W3CDTF">2014-01-10T16:34:47Z</dcterms:modified>
</cp:coreProperties>
</file>