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72" r:id="rId10"/>
    <p:sldId id="273" r:id="rId11"/>
    <p:sldId id="268" r:id="rId12"/>
    <p:sldId id="270" r:id="rId13"/>
    <p:sldId id="269" r:id="rId14"/>
    <p:sldId id="263" r:id="rId15"/>
    <p:sldId id="264" r:id="rId16"/>
    <p:sldId id="265" r:id="rId17"/>
    <p:sldId id="267" r:id="rId18"/>
    <p:sldId id="26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99FF33"/>
    <a:srgbClr val="00CC66"/>
    <a:srgbClr val="00CC00"/>
    <a:srgbClr val="FF00FF"/>
    <a:srgbClr val="5A06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60"/>
  </p:normalViewPr>
  <p:slideViewPr>
    <p:cSldViewPr>
      <p:cViewPr varScale="1">
        <p:scale>
          <a:sx n="83" d="100"/>
          <a:sy n="83" d="100"/>
        </p:scale>
        <p:origin x="-159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slide" Target="slide13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628800"/>
            <a:ext cx="6777318" cy="1731982"/>
          </a:xfrm>
        </p:spPr>
        <p:txBody>
          <a:bodyPr/>
          <a:lstStyle/>
          <a:p>
            <a:r>
              <a:rPr lang="ru-RU" sz="6600" b="1" i="1" dirty="0" smtClean="0">
                <a:solidFill>
                  <a:srgbClr val="FFFF00"/>
                </a:solidFill>
              </a:rPr>
              <a:t>Час занимательной географии!</a:t>
            </a:r>
            <a:endParaRPr lang="ru-RU" sz="6600" b="1" i="1" dirty="0">
              <a:solidFill>
                <a:srgbClr val="FFFF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9" y="3715620"/>
            <a:ext cx="2304255" cy="26216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435988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Где </a:t>
            </a:r>
            <a:r>
              <a:rPr lang="ru-RU" sz="3600" b="1" dirty="0">
                <a:solidFill>
                  <a:schemeClr val="tx1"/>
                </a:solidFill>
              </a:rPr>
              <a:t>самый суровый климат на Земле? </a:t>
            </a:r>
            <a:endParaRPr lang="ru-RU" sz="36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ru-RU" sz="3600" b="1" dirty="0">
              <a:solidFill>
                <a:schemeClr val="tx1"/>
              </a:solidFill>
            </a:endParaRPr>
          </a:p>
          <a:p>
            <a:pPr algn="ctr"/>
            <a:r>
              <a:rPr lang="ru-RU" sz="3600" b="1" dirty="0">
                <a:solidFill>
                  <a:schemeClr val="tx1"/>
                </a:solidFill>
              </a:rPr>
              <a:t>(Антарктида, до –90)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363758"/>
          </a:xfrm>
        </p:spPr>
        <p:txBody>
          <a:bodyPr/>
          <a:lstStyle/>
          <a:p>
            <a:r>
              <a:rPr lang="ru-RU" sz="6000" b="1" dirty="0" smtClean="0">
                <a:solidFill>
                  <a:schemeClr val="tx1"/>
                </a:solidFill>
              </a:rPr>
              <a:t>Общая география</a:t>
            </a:r>
            <a:br>
              <a:rPr lang="ru-RU" sz="6000" b="1" dirty="0" smtClean="0">
                <a:solidFill>
                  <a:schemeClr val="tx1"/>
                </a:solidFill>
              </a:rPr>
            </a:br>
            <a:r>
              <a:rPr lang="ru-RU" sz="6000" b="1" dirty="0" smtClean="0">
                <a:solidFill>
                  <a:schemeClr val="tx1"/>
                </a:solidFill>
              </a:rPr>
              <a:t>2 балла</a:t>
            </a:r>
            <a:endParaRPr lang="ru-RU" sz="60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0" y="920750"/>
            <a:ext cx="6350000" cy="4668490"/>
          </a:xfrm>
          <a:prstGeom prst="rect">
            <a:avLst/>
          </a:prstGeom>
        </p:spPr>
      </p:pic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7812360" y="6021288"/>
            <a:ext cx="108012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380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Как </a:t>
            </a:r>
            <a:r>
              <a:rPr lang="ru-RU" sz="3600" b="1" dirty="0">
                <a:solidFill>
                  <a:schemeClr val="tx1"/>
                </a:solidFill>
              </a:rPr>
              <a:t>называются коренные жители, какой либо местности? </a:t>
            </a:r>
            <a:endParaRPr lang="ru-RU" sz="36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ru-RU" sz="3600" b="1" dirty="0">
              <a:solidFill>
                <a:schemeClr val="tx1"/>
              </a:solidFill>
            </a:endParaRPr>
          </a:p>
          <a:p>
            <a:pPr algn="ctr"/>
            <a:endParaRPr lang="ru-RU" sz="36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(</a:t>
            </a:r>
            <a:r>
              <a:rPr lang="ru-RU" sz="3600" b="1" dirty="0">
                <a:solidFill>
                  <a:schemeClr val="tx1"/>
                </a:solidFill>
              </a:rPr>
              <a:t>Туземцы)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1291750"/>
          </a:xfrm>
        </p:spPr>
        <p:txBody>
          <a:bodyPr/>
          <a:lstStyle/>
          <a:p>
            <a:r>
              <a:rPr lang="ru-RU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Общая география</a:t>
            </a:r>
            <a:br>
              <a:rPr lang="ru-RU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баллов</a:t>
            </a:r>
            <a:endParaRPr lang="ru-RU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823416"/>
            <a:ext cx="3816424" cy="3045744"/>
          </a:xfrm>
          <a:prstGeom prst="rect">
            <a:avLst/>
          </a:prstGeom>
        </p:spPr>
      </p:pic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7812360" y="6021288"/>
            <a:ext cx="108012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6621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Какое </a:t>
            </a:r>
            <a:r>
              <a:rPr lang="ru-RU" sz="3600" b="1" dirty="0">
                <a:solidFill>
                  <a:schemeClr val="tx1"/>
                </a:solidFill>
              </a:rPr>
              <a:t>растение называют корнем жизни? </a:t>
            </a:r>
            <a:endParaRPr lang="ru-RU" sz="36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ru-RU" sz="36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ru-RU" sz="3600" b="1" dirty="0">
              <a:solidFill>
                <a:schemeClr val="tx1"/>
              </a:solidFill>
            </a:endParaRPr>
          </a:p>
          <a:p>
            <a:pPr algn="ctr"/>
            <a:r>
              <a:rPr lang="ru-RU" sz="3600" b="1" dirty="0">
                <a:solidFill>
                  <a:schemeClr val="tx1"/>
                </a:solidFill>
              </a:rPr>
              <a:t>(Женьшень)</a:t>
            </a:r>
          </a:p>
          <a:p>
            <a:pPr algn="ctr"/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570156"/>
            <a:ext cx="9252520" cy="1058644"/>
          </a:xfrm>
        </p:spPr>
        <p:txBody>
          <a:bodyPr/>
          <a:lstStyle/>
          <a:p>
            <a:r>
              <a:rPr lang="ru-RU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Биологические знания</a:t>
            </a:r>
            <a:br>
              <a:rPr lang="ru-RU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балла</a:t>
            </a:r>
            <a:endParaRPr lang="ru-RU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914" y="1988840"/>
            <a:ext cx="4877342" cy="2880319"/>
          </a:xfrm>
          <a:prstGeom prst="rect">
            <a:avLst/>
          </a:prstGeom>
        </p:spPr>
      </p:pic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7812360" y="6021288"/>
            <a:ext cx="108012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380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Книга</a:t>
            </a:r>
            <a:r>
              <a:rPr lang="ru-RU" sz="3600" b="1" dirty="0">
                <a:solidFill>
                  <a:schemeClr val="tx1"/>
                </a:solidFill>
              </a:rPr>
              <a:t>, куда занесены ставшие редкими или совсем исчезающие виды растений и животных. </a:t>
            </a:r>
            <a:endParaRPr lang="ru-RU" sz="36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ru-RU" sz="3600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ru-RU" sz="3600" b="1" dirty="0">
              <a:solidFill>
                <a:schemeClr val="tx1"/>
              </a:solidFill>
            </a:endParaRPr>
          </a:p>
          <a:p>
            <a:pPr algn="ctr"/>
            <a:r>
              <a:rPr lang="ru-RU" sz="3600" b="1" dirty="0">
                <a:solidFill>
                  <a:schemeClr val="tx1"/>
                </a:solidFill>
              </a:rPr>
              <a:t>(Красная книга)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570156"/>
            <a:ext cx="9144000" cy="1054250"/>
          </a:xfrm>
        </p:spPr>
        <p:txBody>
          <a:bodyPr/>
          <a:lstStyle/>
          <a:p>
            <a:r>
              <a:rPr lang="ru-RU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Биологические знания </a:t>
            </a:r>
            <a:br>
              <a:rPr lang="ru-RU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баллов</a:t>
            </a:r>
            <a:endParaRPr lang="ru-RU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988840"/>
            <a:ext cx="3888431" cy="3346253"/>
          </a:xfrm>
          <a:prstGeom prst="rect">
            <a:avLst/>
          </a:prstGeom>
        </p:spPr>
      </p:pic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7812360" y="6021288"/>
            <a:ext cx="108012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380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636912"/>
            <a:ext cx="8712967" cy="4032448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92D050"/>
                </a:solidFill>
              </a:rPr>
              <a:t>Вечером сильно стрекочут кузнечики;</a:t>
            </a:r>
          </a:p>
          <a:p>
            <a:r>
              <a:rPr lang="ru-RU" sz="2800" b="1" dirty="0" smtClean="0">
                <a:solidFill>
                  <a:srgbClr val="00B050"/>
                </a:solidFill>
              </a:rPr>
              <a:t>Лягушки </a:t>
            </a:r>
            <a:r>
              <a:rPr lang="ru-RU" sz="2800" b="1" dirty="0" err="1">
                <a:solidFill>
                  <a:srgbClr val="00B050"/>
                </a:solidFill>
              </a:rPr>
              <a:t>расквакались</a:t>
            </a:r>
            <a:r>
              <a:rPr lang="ru-RU" sz="2800" b="1" dirty="0">
                <a:solidFill>
                  <a:srgbClr val="00B050"/>
                </a:solidFill>
              </a:rPr>
              <a:t>;</a:t>
            </a:r>
          </a:p>
          <a:p>
            <a:r>
              <a:rPr lang="ru-RU" sz="2800" b="1" dirty="0" smtClean="0">
                <a:solidFill>
                  <a:srgbClr val="00CC00"/>
                </a:solidFill>
              </a:rPr>
              <a:t>Радуга </a:t>
            </a:r>
            <a:r>
              <a:rPr lang="ru-RU" sz="2800" b="1" dirty="0">
                <a:solidFill>
                  <a:srgbClr val="00CC00"/>
                </a:solidFill>
              </a:rPr>
              <a:t>утром.</a:t>
            </a:r>
          </a:p>
          <a:p>
            <a:r>
              <a:rPr lang="ru-RU" sz="2800" b="1" dirty="0" smtClean="0">
                <a:solidFill>
                  <a:srgbClr val="006600"/>
                </a:solidFill>
              </a:rPr>
              <a:t>Паук </a:t>
            </a:r>
            <a:r>
              <a:rPr lang="ru-RU" sz="2800" b="1" dirty="0">
                <a:solidFill>
                  <a:srgbClr val="006600"/>
                </a:solidFill>
              </a:rPr>
              <a:t>усиленно плетёт паутину;</a:t>
            </a:r>
          </a:p>
          <a:p>
            <a:r>
              <a:rPr lang="ru-RU" sz="2800" b="1" dirty="0" smtClean="0">
                <a:solidFill>
                  <a:srgbClr val="00CC66"/>
                </a:solidFill>
              </a:rPr>
              <a:t>Обильная </a:t>
            </a:r>
            <a:r>
              <a:rPr lang="ru-RU" sz="2800" b="1" dirty="0">
                <a:solidFill>
                  <a:srgbClr val="00CC66"/>
                </a:solidFill>
              </a:rPr>
              <a:t>роса;</a:t>
            </a:r>
          </a:p>
          <a:p>
            <a:r>
              <a:rPr lang="ru-RU" sz="2800" b="1" dirty="0" smtClean="0">
                <a:solidFill>
                  <a:srgbClr val="99FF33"/>
                </a:solidFill>
              </a:rPr>
              <a:t>На </a:t>
            </a:r>
            <a:r>
              <a:rPr lang="ru-RU" sz="2800" b="1" dirty="0">
                <a:solidFill>
                  <a:srgbClr val="99FF33"/>
                </a:solidFill>
              </a:rPr>
              <a:t>кустах акации много пчел;</a:t>
            </a:r>
          </a:p>
          <a:p>
            <a:r>
              <a:rPr lang="ru-RU" sz="2800" b="1" dirty="0" smtClean="0">
                <a:solidFill>
                  <a:srgbClr val="006600"/>
                </a:solidFill>
              </a:rPr>
              <a:t>Радуга </a:t>
            </a:r>
            <a:r>
              <a:rPr lang="ru-RU" sz="2800" b="1" dirty="0">
                <a:solidFill>
                  <a:srgbClr val="006600"/>
                </a:solidFill>
              </a:rPr>
              <a:t>вечером;</a:t>
            </a:r>
          </a:p>
          <a:p>
            <a:r>
              <a:rPr lang="ru-RU" sz="2800" b="1" dirty="0" smtClean="0">
                <a:solidFill>
                  <a:srgbClr val="00B050"/>
                </a:solidFill>
              </a:rPr>
              <a:t>Дождь </a:t>
            </a:r>
            <a:r>
              <a:rPr lang="ru-RU" sz="2800" b="1" dirty="0">
                <a:solidFill>
                  <a:srgbClr val="00B050"/>
                </a:solidFill>
              </a:rPr>
              <a:t>сквозь солнце.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7190"/>
            <a:ext cx="9144000" cy="720080"/>
          </a:xfrm>
        </p:spPr>
        <p:txBody>
          <a:bodyPr/>
          <a:lstStyle/>
          <a:p>
            <a:r>
              <a:rPr lang="ru-RU" sz="6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Биологическая мозаика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692696"/>
            <a:ext cx="9144000" cy="19442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rgbClr val="00CC00"/>
                </a:solidFill>
              </a:rPr>
              <a:t>«Наблюдение за природой» </a:t>
            </a:r>
          </a:p>
          <a:p>
            <a:pPr algn="ctr"/>
            <a:r>
              <a:rPr lang="ru-RU" sz="3600" b="1" dirty="0" smtClean="0">
                <a:solidFill>
                  <a:srgbClr val="00CC00"/>
                </a:solidFill>
              </a:rPr>
              <a:t>Из </a:t>
            </a:r>
            <a:r>
              <a:rPr lang="ru-RU" sz="3600" b="1" dirty="0">
                <a:solidFill>
                  <a:srgbClr val="00CC00"/>
                </a:solidFill>
              </a:rPr>
              <a:t>всех имеющихся примет, выбрать те, которые предвещают ясную погоду.</a:t>
            </a:r>
          </a:p>
        </p:txBody>
      </p:sp>
    </p:spTree>
    <p:extLst>
      <p:ext uri="{BB962C8B-B14F-4D97-AF65-F5344CB8AC3E}">
        <p14:creationId xmlns:p14="http://schemas.microsoft.com/office/powerpoint/2010/main" val="3696546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988841"/>
            <a:ext cx="8640959" cy="46085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3500" dirty="0"/>
              <a:t>Это дерево – народная любимица. Опыляется насекомыми. Всего две недели цветёт оно, но пчёлы успевают заполнить свои соты белым мёдом. Он вкусен. Вкусны и её семена – мелкие тёмные орешки. Это любимая пища мышей. Они съедают почти весь урожай. Её древесина послушна ножу и не растрескивается, поэтому в старину из неё делали посуду, игрушки. Из лыка плели лапти, в которых ходила вся Русь. Её крона густая и широкая. По этому эти деревья разводят в парках</a:t>
            </a:r>
            <a:r>
              <a:rPr lang="ru-RU" sz="3500" dirty="0" smtClean="0"/>
              <a:t>.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6400" dirty="0" smtClean="0"/>
              <a:t>Ответ: Липа</a:t>
            </a:r>
            <a:endParaRPr lang="ru-RU" sz="6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3468"/>
            <a:ext cx="9144000" cy="1913364"/>
          </a:xfrm>
        </p:spPr>
        <p:txBody>
          <a:bodyPr/>
          <a:lstStyle/>
          <a:p>
            <a:r>
              <a:rPr lang="ru-RU" sz="6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«Определи дерево</a:t>
            </a:r>
            <a:r>
              <a:rPr lang="ru-RU" sz="6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>
                <a:solidFill>
                  <a:schemeClr val="tx1"/>
                </a:solidFill>
              </a:rPr>
              <a:t>для 1 команды</a:t>
            </a:r>
            <a:endParaRPr lang="ru-RU" sz="60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993394"/>
            <a:ext cx="5112568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235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916833"/>
            <a:ext cx="8964487" cy="47525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3200" dirty="0"/>
              <a:t>Её зовут дочерью Солнца, и не случайно. Оно не может жить в тени. Если другие деревья могут расти и ночью, то оно с заходом солнца засыпает. Эта её великая тяга к свету помогает ей выжить даже за полярным кругом, где царит долгий день. Растёт она очень быстро, из её просмоленной древесины в старину делали корабли. Даже гвозди, забитые в неё, не ржавеют. Дети собирают ее смолу и жуют, как жевательную резинку. Зубы тогда не портятся</a:t>
            </a:r>
            <a:r>
              <a:rPr lang="ru-RU" sz="3200" dirty="0" smtClean="0"/>
              <a:t>.</a:t>
            </a:r>
          </a:p>
          <a:p>
            <a:pPr marL="0" indent="0" algn="ctr">
              <a:buNone/>
            </a:pPr>
            <a:endParaRPr lang="ru-RU" sz="3200" dirty="0" smtClean="0"/>
          </a:p>
          <a:p>
            <a:pPr marL="0" indent="0" algn="ctr">
              <a:buNone/>
            </a:pPr>
            <a:r>
              <a:rPr lang="ru-RU" sz="5000" dirty="0" smtClean="0"/>
              <a:t>Ответ: Лиственница.</a:t>
            </a:r>
            <a:endParaRPr lang="ru-RU" sz="5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1470"/>
            <a:ext cx="9144000" cy="1905362"/>
          </a:xfrm>
        </p:spPr>
        <p:txBody>
          <a:bodyPr/>
          <a:lstStyle/>
          <a:p>
            <a:r>
              <a:rPr lang="ru-RU" sz="6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«Определи дерево</a:t>
            </a:r>
            <a:r>
              <a:rPr lang="ru-RU" sz="6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>
                <a:solidFill>
                  <a:schemeClr val="tx1"/>
                </a:solidFill>
              </a:rPr>
              <a:t>для 2 команды</a:t>
            </a:r>
            <a:endParaRPr lang="ru-RU" sz="60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609" y="1759248"/>
            <a:ext cx="5583503" cy="4046016"/>
          </a:xfrm>
          <a:prstGeom prst="rect">
            <a:avLst/>
          </a:prstGeom>
        </p:spPr>
      </p:pic>
      <p:sp>
        <p:nvSpPr>
          <p:cNvPr id="5" name="Стрелка вправо 4">
            <a:hlinkClick r:id="rId3" action="ppaction://hlinksldjump"/>
          </p:cNvPr>
          <p:cNvSpPr/>
          <p:nvPr/>
        </p:nvSpPr>
        <p:spPr>
          <a:xfrm>
            <a:off x="7812360" y="6021288"/>
            <a:ext cx="108012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1816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908720"/>
            <a:ext cx="8856983" cy="58326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/>
              <a:t>Линии на карте, соединяющие точки поверхности суши, которые имеют одинаковую высоту над уровнем моря? </a:t>
            </a:r>
            <a:endParaRPr lang="ru-RU" sz="1600" b="1" dirty="0" smtClean="0"/>
          </a:p>
          <a:p>
            <a:r>
              <a:rPr lang="ru-RU" sz="1600" b="1" dirty="0" smtClean="0"/>
              <a:t>(</a:t>
            </a:r>
            <a:r>
              <a:rPr lang="ru-RU" sz="1600" b="1" dirty="0"/>
              <a:t>горизонтали</a:t>
            </a:r>
            <a:r>
              <a:rPr lang="ru-RU" sz="1600" b="1" dirty="0" smtClean="0"/>
              <a:t>)</a:t>
            </a:r>
            <a:endParaRPr lang="ru-RU" sz="1600" b="1" dirty="0"/>
          </a:p>
          <a:p>
            <a:pPr marL="0" indent="0">
              <a:buNone/>
            </a:pPr>
            <a:r>
              <a:rPr lang="ru-RU" sz="1600" b="1" dirty="0" smtClean="0"/>
              <a:t>Окружности</a:t>
            </a:r>
            <a:r>
              <a:rPr lang="ru-RU" sz="1600" b="1" dirty="0"/>
              <a:t>, проведенные через Северный и Южный </a:t>
            </a:r>
            <a:r>
              <a:rPr lang="ru-RU" sz="1600" b="1" dirty="0" smtClean="0"/>
              <a:t>полюсы?</a:t>
            </a:r>
          </a:p>
          <a:p>
            <a:r>
              <a:rPr lang="ru-RU" sz="1600" b="1" dirty="0" smtClean="0"/>
              <a:t> </a:t>
            </a:r>
            <a:r>
              <a:rPr lang="ru-RU" sz="1600" b="1" dirty="0"/>
              <a:t>(меридианы</a:t>
            </a:r>
            <a:r>
              <a:rPr lang="ru-RU" sz="1600" b="1" dirty="0" smtClean="0"/>
              <a:t>)</a:t>
            </a:r>
            <a:endParaRPr lang="ru-RU" sz="1600" b="1" dirty="0"/>
          </a:p>
          <a:p>
            <a:pPr marL="0" indent="0">
              <a:buNone/>
            </a:pPr>
            <a:r>
              <a:rPr lang="ru-RU" sz="1600" b="1" dirty="0" smtClean="0"/>
              <a:t>Прибор </a:t>
            </a:r>
            <a:r>
              <a:rPr lang="ru-RU" sz="1600" b="1" dirty="0"/>
              <a:t>для измерения сторон </a:t>
            </a:r>
            <a:r>
              <a:rPr lang="ru-RU" sz="1600" b="1" dirty="0" smtClean="0"/>
              <a:t>горизонта?</a:t>
            </a:r>
          </a:p>
          <a:p>
            <a:r>
              <a:rPr lang="ru-RU" sz="1600" b="1" dirty="0" smtClean="0"/>
              <a:t>(</a:t>
            </a:r>
            <a:r>
              <a:rPr lang="ru-RU" sz="1600" b="1" dirty="0"/>
              <a:t>компас</a:t>
            </a:r>
            <a:r>
              <a:rPr lang="ru-RU" sz="1600" b="1" dirty="0" smtClean="0"/>
              <a:t>)</a:t>
            </a:r>
            <a:endParaRPr lang="ru-RU" sz="1600" b="1" dirty="0"/>
          </a:p>
          <a:p>
            <a:pPr marL="0" indent="0">
              <a:buNone/>
            </a:pPr>
            <a:r>
              <a:rPr lang="ru-RU" sz="1600" b="1" dirty="0" smtClean="0"/>
              <a:t>Уменьшенное </a:t>
            </a:r>
            <a:r>
              <a:rPr lang="ru-RU" sz="1600" b="1" dirty="0"/>
              <a:t>изображение земной поверхности на </a:t>
            </a:r>
            <a:r>
              <a:rPr lang="ru-RU" sz="1600" b="1" dirty="0" smtClean="0"/>
              <a:t>плоскости?</a:t>
            </a:r>
          </a:p>
          <a:p>
            <a:r>
              <a:rPr lang="ru-RU" sz="1600" b="1" dirty="0" smtClean="0"/>
              <a:t> </a:t>
            </a:r>
            <a:r>
              <a:rPr lang="ru-RU" sz="1600" b="1" dirty="0"/>
              <a:t>(карта</a:t>
            </a:r>
            <a:r>
              <a:rPr lang="ru-RU" sz="1600" b="1" dirty="0" smtClean="0"/>
              <a:t>)</a:t>
            </a:r>
            <a:endParaRPr lang="ru-RU" sz="1600" b="1" dirty="0"/>
          </a:p>
          <a:p>
            <a:pPr marL="0" indent="0">
              <a:buNone/>
            </a:pPr>
            <a:r>
              <a:rPr lang="ru-RU" sz="1600" b="1" dirty="0" smtClean="0"/>
              <a:t>Угол</a:t>
            </a:r>
            <a:r>
              <a:rPr lang="ru-RU" sz="1600" b="1" dirty="0"/>
              <a:t>, образуемый направлениями на север и какой-либо </a:t>
            </a:r>
            <a:r>
              <a:rPr lang="ru-RU" sz="1600" b="1" dirty="0" smtClean="0"/>
              <a:t>предмет?</a:t>
            </a:r>
          </a:p>
          <a:p>
            <a:r>
              <a:rPr lang="ru-RU" sz="1600" b="1" dirty="0" smtClean="0"/>
              <a:t>(</a:t>
            </a:r>
            <a:r>
              <a:rPr lang="ru-RU" sz="1600" b="1" dirty="0"/>
              <a:t>азимут</a:t>
            </a:r>
            <a:r>
              <a:rPr lang="ru-RU" sz="1600" b="1" dirty="0" smtClean="0"/>
              <a:t>)</a:t>
            </a:r>
            <a:endParaRPr lang="ru-RU" sz="1600" b="1" dirty="0"/>
          </a:p>
          <a:p>
            <a:pPr marL="0" indent="0">
              <a:buNone/>
            </a:pPr>
            <a:r>
              <a:rPr lang="ru-RU" sz="1600" b="1" dirty="0" smtClean="0"/>
              <a:t>Углубление </a:t>
            </a:r>
            <a:r>
              <a:rPr lang="ru-RU" sz="1600" b="1" dirty="0"/>
              <a:t>в речной долине, по которому воды реки текут </a:t>
            </a:r>
            <a:r>
              <a:rPr lang="ru-RU" sz="1600" b="1" dirty="0" smtClean="0"/>
              <a:t>постоянно?</a:t>
            </a:r>
          </a:p>
          <a:p>
            <a:r>
              <a:rPr lang="ru-RU" sz="1600" b="1" dirty="0" smtClean="0"/>
              <a:t>(</a:t>
            </a:r>
            <a:r>
              <a:rPr lang="ru-RU" sz="1600" b="1" dirty="0"/>
              <a:t>русло</a:t>
            </a:r>
            <a:r>
              <a:rPr lang="ru-RU" sz="1600" b="1" dirty="0" smtClean="0"/>
              <a:t>)</a:t>
            </a:r>
            <a:endParaRPr lang="ru-RU" sz="1600" b="1" dirty="0"/>
          </a:p>
          <a:p>
            <a:pPr marL="0" indent="0">
              <a:buNone/>
            </a:pPr>
            <a:r>
              <a:rPr lang="ru-RU" sz="1600" b="1" dirty="0" smtClean="0"/>
              <a:t>Река</a:t>
            </a:r>
            <a:r>
              <a:rPr lang="ru-RU" sz="1600" b="1" dirty="0"/>
              <a:t>, впадающая в более крупную </a:t>
            </a:r>
            <a:r>
              <a:rPr lang="ru-RU" sz="1600" b="1" dirty="0" smtClean="0"/>
              <a:t>реку? </a:t>
            </a:r>
          </a:p>
          <a:p>
            <a:r>
              <a:rPr lang="ru-RU" sz="1600" b="1" dirty="0" smtClean="0"/>
              <a:t>(</a:t>
            </a:r>
            <a:r>
              <a:rPr lang="ru-RU" sz="1600" b="1" dirty="0"/>
              <a:t>приток</a:t>
            </a:r>
            <a:r>
              <a:rPr lang="ru-RU" sz="1600" b="1" dirty="0" smtClean="0"/>
              <a:t>)</a:t>
            </a:r>
            <a:endParaRPr lang="ru-RU" sz="1600" b="1" dirty="0"/>
          </a:p>
          <a:p>
            <a:pPr marL="0" indent="0">
              <a:buNone/>
            </a:pPr>
            <a:r>
              <a:rPr lang="ru-RU" sz="1600" b="1" dirty="0" smtClean="0"/>
              <a:t>Участок </a:t>
            </a:r>
            <a:r>
              <a:rPr lang="ru-RU" sz="1600" b="1" dirty="0"/>
              <a:t>суши, со всех сторон окруженный </a:t>
            </a:r>
            <a:r>
              <a:rPr lang="ru-RU" sz="1600" b="1" dirty="0" smtClean="0"/>
              <a:t>водой?</a:t>
            </a:r>
          </a:p>
          <a:p>
            <a:r>
              <a:rPr lang="ru-RU" sz="1600" b="1" dirty="0" smtClean="0"/>
              <a:t> </a:t>
            </a:r>
            <a:r>
              <a:rPr lang="ru-RU" sz="1600" b="1" dirty="0"/>
              <a:t>(остров</a:t>
            </a:r>
            <a:r>
              <a:rPr lang="ru-RU" sz="1600" b="1" dirty="0" smtClean="0"/>
              <a:t>)</a:t>
            </a:r>
            <a:endParaRPr lang="ru-RU" sz="1600" b="1" dirty="0"/>
          </a:p>
          <a:p>
            <a:pPr marL="0" indent="0">
              <a:buNone/>
            </a:pPr>
            <a:r>
              <a:rPr lang="ru-RU" sz="1600" b="1" dirty="0" smtClean="0"/>
              <a:t>Гигантские волны?</a:t>
            </a:r>
          </a:p>
          <a:p>
            <a:r>
              <a:rPr lang="ru-RU" sz="1600" b="1" dirty="0" smtClean="0"/>
              <a:t>(</a:t>
            </a:r>
            <a:r>
              <a:rPr lang="ru-RU" sz="1600" b="1" dirty="0"/>
              <a:t>цунами</a:t>
            </a:r>
            <a:r>
              <a:rPr lang="ru-RU" sz="1600" b="1" dirty="0" smtClean="0"/>
              <a:t>)</a:t>
            </a:r>
            <a:endParaRPr lang="ru-RU" sz="16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/>
          <a:lstStyle/>
          <a:p>
            <a:r>
              <a:rPr lang="ru-RU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 для болельщиков.</a:t>
            </a:r>
            <a:endParaRPr lang="ru-RU" b="1" dirty="0">
              <a:solidFill>
                <a:srgbClr val="FF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02948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988840"/>
            <a:ext cx="6768752" cy="460851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570156"/>
            <a:ext cx="9144000" cy="1054250"/>
          </a:xfrm>
        </p:spPr>
        <p:txBody>
          <a:bodyPr/>
          <a:lstStyle/>
          <a:p>
            <a:r>
              <a:rPr lang="ru-RU" sz="60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sz="6000" b="1" dirty="0">
              <a:solidFill>
                <a:srgbClr val="FF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1569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1" y="1916832"/>
            <a:ext cx="8640960" cy="4680519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00CC00"/>
                </a:solidFill>
              </a:rPr>
              <a:t>Найти острова на карте.</a:t>
            </a:r>
          </a:p>
          <a:p>
            <a:endParaRPr lang="ru-RU" sz="2800" b="1" dirty="0">
              <a:solidFill>
                <a:srgbClr val="00CC00"/>
              </a:solidFill>
            </a:endParaRPr>
          </a:p>
          <a:p>
            <a:r>
              <a:rPr lang="ru-RU" sz="2800" b="1" dirty="0" smtClean="0">
                <a:solidFill>
                  <a:srgbClr val="00CC00"/>
                </a:solidFill>
              </a:rPr>
              <a:t>1.команда                                                    2. команда</a:t>
            </a:r>
          </a:p>
          <a:p>
            <a:r>
              <a:rPr lang="ru-RU" sz="2800" b="1" dirty="0" smtClean="0">
                <a:solidFill>
                  <a:srgbClr val="00CC00"/>
                </a:solidFill>
              </a:rPr>
              <a:t>12 ° -26 ° </a:t>
            </a:r>
            <a:r>
              <a:rPr lang="ru-RU" sz="2800" b="1" dirty="0" err="1" smtClean="0">
                <a:solidFill>
                  <a:srgbClr val="00CC00"/>
                </a:solidFill>
              </a:rPr>
              <a:t>ю.ш</a:t>
            </a:r>
            <a:r>
              <a:rPr lang="ru-RU" sz="2800" b="1" dirty="0" smtClean="0">
                <a:solidFill>
                  <a:srgbClr val="00CC00"/>
                </a:solidFill>
              </a:rPr>
              <a:t>.                                         53 ° -55 ° </a:t>
            </a:r>
            <a:r>
              <a:rPr lang="ru-RU" sz="2800" b="1" dirty="0" err="1" smtClean="0">
                <a:solidFill>
                  <a:srgbClr val="00CC00"/>
                </a:solidFill>
              </a:rPr>
              <a:t>ю.ш</a:t>
            </a:r>
            <a:r>
              <a:rPr lang="ru-RU" sz="2800" b="1" dirty="0" smtClean="0">
                <a:solidFill>
                  <a:srgbClr val="00CC00"/>
                </a:solidFill>
              </a:rPr>
              <a:t>.</a:t>
            </a:r>
          </a:p>
          <a:p>
            <a:r>
              <a:rPr lang="ru-RU" sz="2800" b="1" dirty="0" smtClean="0">
                <a:solidFill>
                  <a:srgbClr val="00CC00"/>
                </a:solidFill>
              </a:rPr>
              <a:t>43 </a:t>
            </a:r>
            <a:r>
              <a:rPr lang="ru-RU" sz="2800" b="1" dirty="0">
                <a:solidFill>
                  <a:srgbClr val="00CC00"/>
                </a:solidFill>
              </a:rPr>
              <a:t>° </a:t>
            </a:r>
            <a:r>
              <a:rPr lang="ru-RU" sz="2800" b="1" dirty="0" smtClean="0">
                <a:solidFill>
                  <a:srgbClr val="00CC00"/>
                </a:solidFill>
              </a:rPr>
              <a:t>-53</a:t>
            </a:r>
            <a:r>
              <a:rPr lang="ru-RU" sz="2800" b="1" dirty="0">
                <a:solidFill>
                  <a:srgbClr val="00CC00"/>
                </a:solidFill>
              </a:rPr>
              <a:t> °</a:t>
            </a:r>
            <a:r>
              <a:rPr lang="ru-RU" sz="2800" b="1" dirty="0" smtClean="0">
                <a:solidFill>
                  <a:srgbClr val="00CC00"/>
                </a:solidFill>
              </a:rPr>
              <a:t> </a:t>
            </a:r>
            <a:r>
              <a:rPr lang="ru-RU" sz="2800" b="1" dirty="0" err="1" smtClean="0">
                <a:solidFill>
                  <a:srgbClr val="00CC00"/>
                </a:solidFill>
              </a:rPr>
              <a:t>в.д</a:t>
            </a:r>
            <a:r>
              <a:rPr lang="ru-RU" sz="2800" b="1" dirty="0" smtClean="0">
                <a:solidFill>
                  <a:srgbClr val="00CC00"/>
                </a:solidFill>
              </a:rPr>
              <a:t>.                                           65</a:t>
            </a:r>
            <a:r>
              <a:rPr lang="ru-RU" sz="2800" b="1" dirty="0">
                <a:solidFill>
                  <a:srgbClr val="00CC00"/>
                </a:solidFill>
              </a:rPr>
              <a:t> ° </a:t>
            </a:r>
            <a:r>
              <a:rPr lang="ru-RU" sz="2800" b="1" dirty="0" smtClean="0">
                <a:solidFill>
                  <a:srgbClr val="00CC00"/>
                </a:solidFill>
              </a:rPr>
              <a:t>-71</a:t>
            </a:r>
            <a:r>
              <a:rPr lang="ru-RU" sz="2800" b="1" dirty="0">
                <a:solidFill>
                  <a:srgbClr val="00CC00"/>
                </a:solidFill>
              </a:rPr>
              <a:t> °</a:t>
            </a:r>
            <a:r>
              <a:rPr lang="ru-RU" sz="2800" b="1" dirty="0" smtClean="0">
                <a:solidFill>
                  <a:srgbClr val="00CC00"/>
                </a:solidFill>
              </a:rPr>
              <a:t> </a:t>
            </a:r>
            <a:r>
              <a:rPr lang="ru-RU" sz="2800" b="1" dirty="0" err="1" smtClean="0">
                <a:solidFill>
                  <a:srgbClr val="00CC00"/>
                </a:solidFill>
              </a:rPr>
              <a:t>з.д</a:t>
            </a:r>
            <a:r>
              <a:rPr lang="ru-RU" sz="2800" b="1" dirty="0" smtClean="0">
                <a:solidFill>
                  <a:srgbClr val="00CC00"/>
                </a:solidFill>
              </a:rPr>
              <a:t>.</a:t>
            </a:r>
          </a:p>
          <a:p>
            <a:pPr algn="ctr"/>
            <a:r>
              <a:rPr lang="ru-RU" sz="2800" b="1" dirty="0" smtClean="0">
                <a:solidFill>
                  <a:srgbClr val="00CC00"/>
                </a:solidFill>
              </a:rPr>
              <a:t>Ответы:</a:t>
            </a:r>
          </a:p>
          <a:p>
            <a:pPr marL="7200" indent="0" algn="ctr"/>
            <a:r>
              <a:rPr lang="ru-RU" sz="2800" b="1" dirty="0" smtClean="0">
                <a:solidFill>
                  <a:srgbClr val="00CC00"/>
                </a:solidFill>
              </a:rPr>
              <a:t>1. о. Мадагаскар         </a:t>
            </a:r>
            <a:endParaRPr lang="en-US" sz="2800" b="1" dirty="0" smtClean="0">
              <a:solidFill>
                <a:srgbClr val="00CC00"/>
              </a:solidFill>
            </a:endParaRPr>
          </a:p>
          <a:p>
            <a:pPr marL="7200" indent="0" algn="ctr"/>
            <a:r>
              <a:rPr lang="ru-RU" sz="2800" b="1" dirty="0" smtClean="0">
                <a:solidFill>
                  <a:srgbClr val="00CC00"/>
                </a:solidFill>
              </a:rPr>
              <a:t>2.о. Огненная</a:t>
            </a:r>
            <a:r>
              <a:rPr lang="en-US" sz="2800" b="1" dirty="0" smtClean="0">
                <a:solidFill>
                  <a:srgbClr val="00CC00"/>
                </a:solidFill>
              </a:rPr>
              <a:t> </a:t>
            </a:r>
            <a:r>
              <a:rPr lang="ru-RU" sz="2800" b="1" dirty="0" smtClean="0">
                <a:solidFill>
                  <a:srgbClr val="00CC00"/>
                </a:solidFill>
              </a:rPr>
              <a:t>Земля</a:t>
            </a:r>
            <a:endParaRPr lang="ru-RU" sz="2800" b="1" dirty="0">
              <a:solidFill>
                <a:srgbClr val="00CC00"/>
              </a:solidFill>
            </a:endParaRPr>
          </a:p>
          <a:p>
            <a:pPr marL="7200" indent="0" algn="ctr"/>
            <a:endParaRPr lang="ru-RU" sz="2800" b="1" dirty="0">
              <a:solidFill>
                <a:srgbClr val="00CC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363758"/>
          </a:xfrm>
        </p:spPr>
        <p:txBody>
          <a:bodyPr/>
          <a:lstStyle/>
          <a:p>
            <a:r>
              <a:rPr lang="ru-RU" sz="6600" b="1" dirty="0" smtClean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Конкурс капитанов</a:t>
            </a:r>
            <a:r>
              <a:rPr lang="ru-RU" sz="66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6925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988840"/>
            <a:ext cx="8712967" cy="453650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3200" dirty="0" smtClean="0"/>
              <a:t>1. Самая длинная река мира? </a:t>
            </a:r>
            <a:endParaRPr lang="en-US" sz="3200" dirty="0" smtClean="0"/>
          </a:p>
          <a:p>
            <a:r>
              <a:rPr lang="ru-RU" sz="3200" dirty="0" smtClean="0"/>
              <a:t> (Нил)</a:t>
            </a:r>
          </a:p>
          <a:p>
            <a:pPr marL="0" indent="0">
              <a:buNone/>
            </a:pPr>
            <a:r>
              <a:rPr lang="ru-RU" sz="3200" dirty="0"/>
              <a:t>2</a:t>
            </a:r>
            <a:r>
              <a:rPr lang="ru-RU" sz="3200" dirty="0" smtClean="0"/>
              <a:t>. </a:t>
            </a:r>
            <a:r>
              <a:rPr lang="ru-RU" sz="3200" dirty="0"/>
              <a:t>Кто руководил первым кругосветным путешествием? </a:t>
            </a:r>
            <a:endParaRPr lang="en-US" sz="3200" dirty="0" smtClean="0"/>
          </a:p>
          <a:p>
            <a:r>
              <a:rPr lang="ru-RU" sz="3200" dirty="0" smtClean="0"/>
              <a:t>(</a:t>
            </a:r>
            <a:r>
              <a:rPr lang="ru-RU" sz="3200" dirty="0" err="1"/>
              <a:t>Фернан</a:t>
            </a:r>
            <a:r>
              <a:rPr lang="ru-RU" sz="3200" dirty="0"/>
              <a:t> Магеллан</a:t>
            </a:r>
            <a:r>
              <a:rPr lang="ru-RU" sz="3200" dirty="0" smtClean="0"/>
              <a:t>)</a:t>
            </a:r>
          </a:p>
          <a:p>
            <a:pPr marL="0" indent="0">
              <a:buNone/>
            </a:pPr>
            <a:r>
              <a:rPr lang="ru-RU" sz="3200" dirty="0" smtClean="0"/>
              <a:t>3. </a:t>
            </a:r>
            <a:r>
              <a:rPr lang="ru-RU" sz="3200" dirty="0"/>
              <a:t>Самое большое озеро материка </a:t>
            </a:r>
            <a:r>
              <a:rPr lang="ru-RU" sz="3200" dirty="0" smtClean="0"/>
              <a:t>Африка</a:t>
            </a:r>
            <a:r>
              <a:rPr lang="ru-RU" sz="3200" dirty="0"/>
              <a:t>?</a:t>
            </a:r>
            <a:endParaRPr lang="en-US" sz="3200" dirty="0" smtClean="0"/>
          </a:p>
          <a:p>
            <a:r>
              <a:rPr lang="ru-RU" sz="3200" dirty="0" smtClean="0"/>
              <a:t> </a:t>
            </a:r>
            <a:r>
              <a:rPr lang="ru-RU" sz="3200" dirty="0"/>
              <a:t>(Виктория</a:t>
            </a:r>
            <a:r>
              <a:rPr lang="ru-RU" sz="3200" dirty="0" smtClean="0"/>
              <a:t>).</a:t>
            </a:r>
          </a:p>
          <a:p>
            <a:pPr marL="0" indent="0">
              <a:buNone/>
            </a:pPr>
            <a:r>
              <a:rPr lang="ru-RU" sz="3200" dirty="0"/>
              <a:t>4</a:t>
            </a:r>
            <a:r>
              <a:rPr lang="ru-RU" sz="3200" dirty="0" smtClean="0"/>
              <a:t>. Какое </a:t>
            </a:r>
            <a:r>
              <a:rPr lang="ru-RU" sz="3200" dirty="0"/>
              <a:t>озеро самое глубокое? </a:t>
            </a:r>
            <a:endParaRPr lang="en-US" sz="3200" dirty="0" smtClean="0"/>
          </a:p>
          <a:p>
            <a:r>
              <a:rPr lang="ru-RU" sz="3200" dirty="0" smtClean="0"/>
              <a:t>(</a:t>
            </a:r>
            <a:r>
              <a:rPr lang="ru-RU" sz="3200" dirty="0"/>
              <a:t>Байкал</a:t>
            </a:r>
            <a:r>
              <a:rPr lang="ru-RU" sz="3200" dirty="0" smtClean="0"/>
              <a:t>)</a:t>
            </a:r>
          </a:p>
          <a:p>
            <a:pPr marL="0" indent="0">
              <a:buNone/>
            </a:pPr>
            <a:r>
              <a:rPr lang="ru-RU" sz="3200" dirty="0"/>
              <a:t>5</a:t>
            </a:r>
            <a:r>
              <a:rPr lang="ru-RU" sz="3200" dirty="0" smtClean="0"/>
              <a:t>. </a:t>
            </a:r>
            <a:r>
              <a:rPr lang="ru-RU" sz="3200" dirty="0"/>
              <a:t>Какой газ не пропускает на Землю вредоносные излучения Солнца? </a:t>
            </a:r>
            <a:endParaRPr lang="en-US" sz="3200" dirty="0" smtClean="0"/>
          </a:p>
          <a:p>
            <a:r>
              <a:rPr lang="ru-RU" sz="3200" dirty="0" smtClean="0"/>
              <a:t>(</a:t>
            </a:r>
            <a:r>
              <a:rPr lang="ru-RU" sz="3200" dirty="0"/>
              <a:t>Озон)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4406"/>
          </a:xfrm>
        </p:spPr>
        <p:txBody>
          <a:bodyPr/>
          <a:lstStyle/>
          <a:p>
            <a:r>
              <a:rPr lang="ru-RU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 для </a:t>
            </a:r>
            <a:r>
              <a:rPr lang="ru-RU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команды</a:t>
            </a:r>
            <a:endParaRPr lang="ru-RU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78433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988840"/>
            <a:ext cx="8712967" cy="46085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1. </a:t>
            </a:r>
            <a:r>
              <a:rPr lang="ru-RU" b="1" dirty="0">
                <a:solidFill>
                  <a:srgbClr val="FF0000"/>
                </a:solidFill>
              </a:rPr>
              <a:t>Страна – родина кофе?      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( </a:t>
            </a:r>
            <a:r>
              <a:rPr lang="ru-RU" b="1" dirty="0">
                <a:solidFill>
                  <a:srgbClr val="FF0000"/>
                </a:solidFill>
              </a:rPr>
              <a:t>Эфиопия)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2. Как называются горячие подземные воды извергающиеся из земли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(</a:t>
            </a:r>
            <a:r>
              <a:rPr lang="ru-RU" b="1" dirty="0">
                <a:solidFill>
                  <a:srgbClr val="FF0000"/>
                </a:solidFill>
              </a:rPr>
              <a:t>Гейзеры</a:t>
            </a:r>
            <a:r>
              <a:rPr lang="ru-RU" b="1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3. Место, где река берёт своё начало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(</a:t>
            </a:r>
            <a:r>
              <a:rPr lang="ru-RU" b="1" dirty="0">
                <a:solidFill>
                  <a:srgbClr val="FF0000"/>
                </a:solidFill>
              </a:rPr>
              <a:t>Исток</a:t>
            </a:r>
            <a:r>
              <a:rPr lang="ru-RU" b="1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4. Материк, открытый самым последним. 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(</a:t>
            </a:r>
            <a:r>
              <a:rPr lang="ru-RU" b="1" dirty="0">
                <a:solidFill>
                  <a:srgbClr val="FF0000"/>
                </a:solidFill>
              </a:rPr>
              <a:t>Антарктида</a:t>
            </a:r>
            <a:r>
              <a:rPr lang="ru-RU" b="1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5. Какая область нашей планеты самая сухая и жаркая? 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(</a:t>
            </a:r>
            <a:r>
              <a:rPr lang="ru-RU" b="1" dirty="0">
                <a:solidFill>
                  <a:srgbClr val="FF0000"/>
                </a:solidFill>
              </a:rPr>
              <a:t>Сахара)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4406"/>
          </a:xfrm>
        </p:spPr>
        <p:txBody>
          <a:bodyPr/>
          <a:lstStyle/>
          <a:p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 для 2 команды</a:t>
            </a:r>
            <a:endParaRPr lang="ru-RU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7741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988840"/>
            <a:ext cx="8712968" cy="468051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1. В честь кого была названа дикая лошадь? </a:t>
            </a:r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(</a:t>
            </a:r>
            <a:r>
              <a:rPr lang="ru-RU" b="1" dirty="0">
                <a:solidFill>
                  <a:srgbClr val="002060"/>
                </a:solidFill>
              </a:rPr>
              <a:t>Пржевальского</a:t>
            </a:r>
            <a:r>
              <a:rPr lang="ru-RU" b="1" dirty="0" smtClean="0">
                <a:solidFill>
                  <a:srgbClr val="002060"/>
                </a:solidFill>
              </a:rPr>
              <a:t>)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2. Имя Колумба. </a:t>
            </a:r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(</a:t>
            </a:r>
            <a:r>
              <a:rPr lang="ru-RU" b="1" dirty="0">
                <a:solidFill>
                  <a:srgbClr val="002060"/>
                </a:solidFill>
              </a:rPr>
              <a:t>Христофор</a:t>
            </a:r>
            <a:r>
              <a:rPr lang="ru-RU" b="1" dirty="0" smtClean="0">
                <a:solidFill>
                  <a:srgbClr val="002060"/>
                </a:solidFill>
              </a:rPr>
              <a:t>)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3. Почему Магеллан назвал открытый им океан Тихим? </a:t>
            </a:r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(</a:t>
            </a:r>
            <a:r>
              <a:rPr lang="ru-RU" b="1" dirty="0">
                <a:solidFill>
                  <a:srgbClr val="002060"/>
                </a:solidFill>
              </a:rPr>
              <a:t>За время плавания Магеллана на нем не было ни одного шторма</a:t>
            </a:r>
            <a:r>
              <a:rPr lang="ru-RU" b="1" dirty="0" smtClean="0">
                <a:solidFill>
                  <a:srgbClr val="002060"/>
                </a:solidFill>
              </a:rPr>
              <a:t>)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4. Имя купца и путешественника Поло</a:t>
            </a:r>
            <a:r>
              <a:rPr lang="ru-RU" b="1" dirty="0" smtClean="0">
                <a:solidFill>
                  <a:srgbClr val="002060"/>
                </a:solidFill>
              </a:rPr>
              <a:t>?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(Марко</a:t>
            </a:r>
            <a:r>
              <a:rPr lang="ru-RU" b="1" dirty="0" smtClean="0">
                <a:solidFill>
                  <a:srgbClr val="002060"/>
                </a:solidFill>
              </a:rPr>
              <a:t>)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5. Какое имя было у знаменитого путешественника Кука? </a:t>
            </a:r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(</a:t>
            </a:r>
            <a:r>
              <a:rPr lang="ru-RU" b="1" dirty="0">
                <a:solidFill>
                  <a:srgbClr val="002060"/>
                </a:solidFill>
              </a:rPr>
              <a:t>Джеймс</a:t>
            </a:r>
            <a:r>
              <a:rPr lang="ru-RU" b="1" dirty="0" smtClean="0">
                <a:solidFill>
                  <a:srgbClr val="002060"/>
                </a:solidFill>
              </a:rPr>
              <a:t>)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6. Именем каких братьев, участников северной экспедиции, названо море на севере России? </a:t>
            </a:r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(</a:t>
            </a:r>
            <a:r>
              <a:rPr lang="ru-RU" b="1" dirty="0">
                <a:solidFill>
                  <a:srgbClr val="002060"/>
                </a:solidFill>
              </a:rPr>
              <a:t>Братьев Лаптевых)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9036496" cy="1624406"/>
          </a:xfrm>
        </p:spPr>
        <p:txBody>
          <a:bodyPr/>
          <a:lstStyle/>
          <a:p>
            <a:r>
              <a:rPr lang="ru-RU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Конкурс </a:t>
            </a:r>
            <a:r>
              <a:rPr lang="ru-RU" sz="6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геопортрет</a:t>
            </a:r>
            <a:endParaRPr 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12843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88841"/>
            <a:ext cx="8784975" cy="46805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Самое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крупное млекопитающее на Земле? </a:t>
            </a:r>
            <a:endParaRPr lang="ru-RU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/>
              <a:t>(</a:t>
            </a:r>
            <a:r>
              <a:rPr lang="ru-RU" dirty="0"/>
              <a:t>Голубой кит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Как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называется плавучая ледяная гора? </a:t>
            </a:r>
            <a:endParaRPr lang="ru-RU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/>
              <a:t>(</a:t>
            </a:r>
            <a:r>
              <a:rPr lang="ru-RU" dirty="0"/>
              <a:t>Айсберг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Сколько </a:t>
            </a:r>
            <a:r>
              <a:rPr lang="ru-RU" b="1" dirty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длится полярная ночь? </a:t>
            </a:r>
            <a:endParaRPr lang="ru-RU" b="1" dirty="0" smtClean="0">
              <a:solidFill>
                <a:srgbClr val="FF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/>
              <a:t>(</a:t>
            </a:r>
            <a:r>
              <a:rPr lang="ru-RU" dirty="0"/>
              <a:t>Полгода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Как </a:t>
            </a:r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называется слой земли, не успевающий оттаять за летние месяцы в тундре</a:t>
            </a:r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(Вечная мерзлота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Совокупность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животных и растительных организмов, живущих в толще воды и переносимых силой течения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ru-RU" dirty="0" smtClean="0"/>
              <a:t> </a:t>
            </a:r>
            <a:r>
              <a:rPr lang="ru-RU" dirty="0"/>
              <a:t>(Планктон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Как 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называется самый распространённый корм для оленей</a:t>
            </a:r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ru-RU" dirty="0" smtClean="0"/>
              <a:t> </a:t>
            </a:r>
            <a:r>
              <a:rPr lang="ru-RU" dirty="0"/>
              <a:t>(Ягель)</a:t>
            </a: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24046" y="0"/>
            <a:ext cx="9168046" cy="1340768"/>
          </a:xfrm>
        </p:spPr>
        <p:txBody>
          <a:bodyPr/>
          <a:lstStyle/>
          <a:p>
            <a:r>
              <a:rPr lang="ru-RU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ru-RU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6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6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r>
              <a:rPr lang="ru-RU" sz="60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ы</a:t>
            </a:r>
            <a:r>
              <a:rPr lang="ru-RU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6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</a:t>
            </a:r>
            <a:r>
              <a:rPr lang="ru-RU" sz="60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  <a:r>
              <a:rPr lang="ru-RU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6000" b="1" dirty="0" smtClean="0">
                <a:solidFill>
                  <a:srgbClr val="5A062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6000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u-RU" sz="6000" b="1" dirty="0">
              <a:solidFill>
                <a:srgbClr val="FF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4265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476672"/>
            <a:ext cx="9129092" cy="1054250"/>
          </a:xfrm>
        </p:spPr>
        <p:txBody>
          <a:bodyPr/>
          <a:lstStyle/>
          <a:p>
            <a:r>
              <a:rPr lang="ru-RU" sz="8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Своя игра</a:t>
            </a:r>
          </a:p>
        </p:txBody>
      </p:sp>
      <p:sp>
        <p:nvSpPr>
          <p:cNvPr id="4" name="Багетная рамка 3">
            <a:hlinkClick r:id="rId2" action="ppaction://hlinksldjump"/>
          </p:cNvPr>
          <p:cNvSpPr/>
          <p:nvPr/>
        </p:nvSpPr>
        <p:spPr>
          <a:xfrm>
            <a:off x="5220072" y="2141446"/>
            <a:ext cx="1296144" cy="792088"/>
          </a:xfrm>
          <a:prstGeom prst="bevel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2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" name="Багетная рамка 4">
            <a:hlinkClick r:id="rId3" action="ppaction://hlinksldjump"/>
          </p:cNvPr>
          <p:cNvSpPr/>
          <p:nvPr/>
        </p:nvSpPr>
        <p:spPr>
          <a:xfrm>
            <a:off x="7596336" y="2106010"/>
            <a:ext cx="1296144" cy="792088"/>
          </a:xfrm>
          <a:prstGeom prst="bevel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5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6" name="Багетная рамка 5">
            <a:hlinkClick r:id="rId4" action="ppaction://hlinksldjump"/>
          </p:cNvPr>
          <p:cNvSpPr/>
          <p:nvPr/>
        </p:nvSpPr>
        <p:spPr>
          <a:xfrm>
            <a:off x="5220072" y="3475258"/>
            <a:ext cx="1296144" cy="792088"/>
          </a:xfrm>
          <a:prstGeom prst="bevel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2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7" name="Багетная рамка 6">
            <a:hlinkClick r:id="rId5" action="ppaction://hlinksldjump"/>
          </p:cNvPr>
          <p:cNvSpPr/>
          <p:nvPr/>
        </p:nvSpPr>
        <p:spPr>
          <a:xfrm>
            <a:off x="7596336" y="3475258"/>
            <a:ext cx="1296144" cy="792088"/>
          </a:xfrm>
          <a:prstGeom prst="bevel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5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8" name="Багетная рамка 7">
            <a:hlinkClick r:id="rId6" action="ppaction://hlinksldjump"/>
          </p:cNvPr>
          <p:cNvSpPr/>
          <p:nvPr/>
        </p:nvSpPr>
        <p:spPr>
          <a:xfrm>
            <a:off x="5220072" y="4869160"/>
            <a:ext cx="1296144" cy="792088"/>
          </a:xfrm>
          <a:prstGeom prst="bevel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2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9" name="Багетная рамка 8">
            <a:hlinkClick r:id="rId7" action="ppaction://hlinksldjump"/>
          </p:cNvPr>
          <p:cNvSpPr/>
          <p:nvPr/>
        </p:nvSpPr>
        <p:spPr>
          <a:xfrm>
            <a:off x="7596336" y="4869160"/>
            <a:ext cx="1296144" cy="792088"/>
          </a:xfrm>
          <a:prstGeom prst="bevel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5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7544" y="2106010"/>
            <a:ext cx="4464496" cy="827524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Животный мир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544" y="3469508"/>
            <a:ext cx="4464496" cy="827524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Общая география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5536" y="4833724"/>
            <a:ext cx="4464496" cy="827524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Биологические знания 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298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600" b="1" dirty="0" smtClean="0"/>
              <a:t>Трудно </a:t>
            </a:r>
            <a:r>
              <a:rPr lang="ru-RU" sz="3600" b="1" dirty="0"/>
              <a:t>представить Антарктиду без пингвинов, Африку без львов, Арктику без белых медведей, а уссурийские </a:t>
            </a:r>
            <a:r>
              <a:rPr lang="ru-RU" sz="3600" b="1" dirty="0" smtClean="0"/>
              <a:t>леса?</a:t>
            </a:r>
          </a:p>
          <a:p>
            <a:pPr marL="0" indent="0" algn="ctr">
              <a:buNone/>
            </a:pPr>
            <a:endParaRPr lang="ru-RU" sz="3600" b="1" dirty="0"/>
          </a:p>
          <a:p>
            <a:pPr algn="ctr"/>
            <a:r>
              <a:rPr lang="ru-RU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(без тигров)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584176"/>
          </a:xfrm>
        </p:spPr>
        <p:txBody>
          <a:bodyPr/>
          <a:lstStyle/>
          <a:p>
            <a:r>
              <a:rPr lang="ru-RU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Животный мир </a:t>
            </a:r>
            <a:br>
              <a:rPr lang="ru-RU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балла</a:t>
            </a:r>
            <a:endParaRPr lang="ru-RU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143000"/>
            <a:ext cx="6096000" cy="4572000"/>
          </a:xfrm>
          <a:prstGeom prst="rect">
            <a:avLst/>
          </a:prstGeom>
        </p:spPr>
      </p:pic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7812360" y="6021288"/>
            <a:ext cx="108012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380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В </a:t>
            </a:r>
            <a:r>
              <a:rPr lang="ru-RU" sz="3600" b="1" dirty="0">
                <a:solidFill>
                  <a:schemeClr val="tx1"/>
                </a:solidFill>
              </a:rPr>
              <a:t>произведении Киплинга «</a:t>
            </a:r>
            <a:r>
              <a:rPr lang="ru-RU" sz="3600" b="1" dirty="0" err="1">
                <a:solidFill>
                  <a:schemeClr val="tx1"/>
                </a:solidFill>
              </a:rPr>
              <a:t>Маугли</a:t>
            </a:r>
            <a:r>
              <a:rPr lang="ru-RU" sz="3600" b="1" dirty="0">
                <a:solidFill>
                  <a:schemeClr val="tx1"/>
                </a:solidFill>
              </a:rPr>
              <a:t>» волчья стая приняла и воспитала ребёнка. Это были не обычные серые </a:t>
            </a:r>
            <a:r>
              <a:rPr lang="ru-RU" sz="3600" b="1" dirty="0" smtClean="0">
                <a:solidFill>
                  <a:schemeClr val="tx1"/>
                </a:solidFill>
              </a:rPr>
              <a:t>волки.</a:t>
            </a:r>
          </a:p>
          <a:p>
            <a:pPr marL="0" indent="0" algn="ctr">
              <a:buNone/>
            </a:pPr>
            <a:endParaRPr lang="ru-RU" sz="3600" b="1" dirty="0">
              <a:solidFill>
                <a:schemeClr val="tx1"/>
              </a:solidFill>
            </a:endParaRPr>
          </a:p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(</a:t>
            </a:r>
            <a:r>
              <a:rPr lang="ru-RU" sz="3600" b="1" dirty="0">
                <a:solidFill>
                  <a:schemeClr val="tx1"/>
                </a:solidFill>
              </a:rPr>
              <a:t>красные)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507774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Животный мир </a:t>
            </a:r>
            <a:b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баллов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5" y="2276872"/>
            <a:ext cx="3384376" cy="314525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1" y="2276871"/>
            <a:ext cx="3528391" cy="3145253"/>
          </a:xfrm>
          <a:prstGeom prst="rect">
            <a:avLst/>
          </a:prstGeom>
        </p:spPr>
      </p:pic>
      <p:sp>
        <p:nvSpPr>
          <p:cNvPr id="7" name="Стрелка вправо 6">
            <a:hlinkClick r:id="rId4" action="ppaction://hlinksldjump"/>
          </p:cNvPr>
          <p:cNvSpPr/>
          <p:nvPr/>
        </p:nvSpPr>
        <p:spPr>
          <a:xfrm>
            <a:off x="7812360" y="6021288"/>
            <a:ext cx="1080120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380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140</TotalTime>
  <Words>859</Words>
  <Application>Microsoft Office PowerPoint</Application>
  <PresentationFormat>Экран (4:3)</PresentationFormat>
  <Paragraphs>134</Paragraphs>
  <Slides>18</Slides>
  <Notes>0</Notes>
  <HiddenSlides>7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Твердый переплет</vt:lpstr>
      <vt:lpstr>Час занимательной географии!</vt:lpstr>
      <vt:lpstr>Конкурс капитанов.</vt:lpstr>
      <vt:lpstr>Вопросы для 1 команды</vt:lpstr>
      <vt:lpstr>Вопросы для 2 команды</vt:lpstr>
      <vt:lpstr>Конкурс геопортрет</vt:lpstr>
      <vt:lpstr>Кто быстрее?</vt:lpstr>
      <vt:lpstr>Своя игра</vt:lpstr>
      <vt:lpstr>Животный мир  2 балла</vt:lpstr>
      <vt:lpstr>Животный мир  5 баллов</vt:lpstr>
      <vt:lpstr>Общая география 2 балла</vt:lpstr>
      <vt:lpstr>Общая география 5 баллов</vt:lpstr>
      <vt:lpstr>Биологические знания 2 балла</vt:lpstr>
      <vt:lpstr>Биологические знания  5 баллов</vt:lpstr>
      <vt:lpstr>Биологическая мозаика</vt:lpstr>
      <vt:lpstr>«Определи дерево» для 1 команды</vt:lpstr>
      <vt:lpstr>«Определи дерево» для 2 команды</vt:lpstr>
      <vt:lpstr>Вопросы для болельщиков.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Час занимательной географии!</dc:title>
  <dc:creator>SevidoS</dc:creator>
  <cp:lastModifiedBy>SevidoS</cp:lastModifiedBy>
  <cp:revision>16</cp:revision>
  <dcterms:created xsi:type="dcterms:W3CDTF">2013-11-04T11:51:16Z</dcterms:created>
  <dcterms:modified xsi:type="dcterms:W3CDTF">2013-11-13T05:12:05Z</dcterms:modified>
</cp:coreProperties>
</file>