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98" r:id="rId14"/>
    <p:sldId id="299" r:id="rId15"/>
    <p:sldId id="292" r:id="rId16"/>
    <p:sldId id="267" r:id="rId17"/>
    <p:sldId id="293" r:id="rId18"/>
    <p:sldId id="269" r:id="rId19"/>
    <p:sldId id="301" r:id="rId20"/>
    <p:sldId id="271" r:id="rId21"/>
    <p:sldId id="296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90" r:id="rId34"/>
    <p:sldId id="283" r:id="rId35"/>
    <p:sldId id="284" r:id="rId36"/>
    <p:sldId id="285" r:id="rId37"/>
    <p:sldId id="286" r:id="rId38"/>
    <p:sldId id="311" r:id="rId39"/>
    <p:sldId id="287" r:id="rId40"/>
    <p:sldId id="308" r:id="rId41"/>
    <p:sldId id="288" r:id="rId42"/>
    <p:sldId id="295" r:id="rId43"/>
    <p:sldId id="297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3399"/>
    <a:srgbClr val="0000FF"/>
    <a:srgbClr val="0066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14" autoAdjust="0"/>
    <p:restoredTop sz="94660"/>
  </p:normalViewPr>
  <p:slideViewPr>
    <p:cSldViewPr>
      <p:cViewPr varScale="1">
        <p:scale>
          <a:sx n="68" d="100"/>
          <a:sy n="68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AA29D-DA59-4081-A233-D4D868E2C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B8E21-44D3-4476-BB3B-065395D76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2C7DA-3EF3-49BD-A939-0C38C32C6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32F26B2C-64F5-4531-B20C-5699A6C171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FBA5C-4602-41E7-AAA7-748570CFB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2E20E-CFDB-4146-AD3C-6F1A8F34C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AAAE4-A9B0-4E6B-91FC-55D6DED3E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89CB4-0B3F-4E80-BC44-D853165CD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F8786-82A5-48F6-8043-8D2E5F45B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7C4B-9ADD-4734-9F57-802655C9D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7D820-C430-4AB2-B6F0-B58B36DD6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C75C0-41D4-4DDD-87BE-600482737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140E202-7DAB-4712-8F02-B3F1587F8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24500" cmpd="dbl">
            <a:solidFill>
              <a:schemeClr val="accent2">
                <a:shade val="85000"/>
                <a:satMod val="155000"/>
              </a:schemeClr>
            </a:solidFill>
            <a:prstDash val="solid"/>
            <a:miter lim="800000"/>
          </a:ln>
          <a:gradFill>
            <a:gsLst>
              <a:gs pos="10000">
                <a:schemeClr val="accent2">
                  <a:tint val="10000"/>
                  <a:satMod val="155000"/>
                </a:schemeClr>
              </a:gs>
              <a:gs pos="60000">
                <a:schemeClr val="accent2">
                  <a:tint val="30000"/>
                  <a:satMod val="155000"/>
                </a:schemeClr>
              </a:gs>
              <a:gs pos="100000">
                <a:schemeClr val="accent2">
                  <a:tint val="73000"/>
                  <a:satMod val="155000"/>
                </a:schemeClr>
              </a:gs>
            </a:gsLst>
            <a:lin ang="5400000"/>
          </a:gradFill>
          <a:effectLst>
            <a:outerShdw blurRad="38100" dist="38100" dir="7020000" algn="tl">
              <a:srgbClr val="000000"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76A3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076A3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76A3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76A3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076A3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5.xml"/><Relationship Id="rId7" Type="http://schemas.openxmlformats.org/officeDocument/2006/relationships/slide" Target="slide41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37.xml"/><Relationship Id="rId4" Type="http://schemas.openxmlformats.org/officeDocument/2006/relationships/slide" Target="slide3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034" y="5072074"/>
            <a:ext cx="8072494" cy="16430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БРЕЙН-РИНГ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57256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002060"/>
                </a:solidFill>
              </a:rPr>
              <a:t>Вопрос </a:t>
            </a:r>
            <a:r>
              <a:rPr lang="ru-RU" sz="4800" b="1" u="sng" dirty="0" smtClean="0">
                <a:solidFill>
                  <a:srgbClr val="002060"/>
                </a:solidFill>
              </a:rPr>
              <a:t>8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285860"/>
            <a:ext cx="8643998" cy="4857783"/>
          </a:xfrm>
        </p:spPr>
        <p:txBody>
          <a:bodyPr/>
          <a:lstStyle/>
          <a:p>
            <a:pPr>
              <a:buFontTx/>
              <a:buNone/>
            </a:pPr>
            <a:endParaRPr lang="ru-RU" sz="4800" b="1" dirty="0">
              <a:solidFill>
                <a:srgbClr val="006600"/>
              </a:solidFill>
            </a:endParaRPr>
          </a:p>
          <a:p>
            <a:pPr>
              <a:buFontTx/>
              <a:buNone/>
            </a:pPr>
            <a:r>
              <a:rPr lang="ru-RU" sz="4800" b="1" dirty="0">
                <a:solidFill>
                  <a:srgbClr val="006600"/>
                </a:solidFill>
              </a:rPr>
              <a:t>	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Определите масштаб плана, если на нем дорога длиною в 3 км имеет длину 10 см.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ru-RU" sz="4800" dirty="0">
                <a:solidFill>
                  <a:srgbClr val="FF3399"/>
                </a:solidFill>
              </a:rPr>
              <a:t>   </a:t>
            </a:r>
            <a:r>
              <a:rPr lang="ru-RU" sz="4800" b="1" dirty="0" smtClean="0">
                <a:solidFill>
                  <a:srgbClr val="FF5050"/>
                </a:solidFill>
              </a:rPr>
              <a:t>В </a:t>
            </a:r>
            <a:r>
              <a:rPr lang="ru-RU" sz="4800" b="1" dirty="0">
                <a:solidFill>
                  <a:srgbClr val="FF5050"/>
                </a:solidFill>
              </a:rPr>
              <a:t>1 см -   ? м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858148" y="6143644"/>
            <a:ext cx="1082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 балл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358246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002060"/>
                </a:solidFill>
              </a:rPr>
              <a:t>Вопрос </a:t>
            </a:r>
            <a:r>
              <a:rPr lang="ru-RU" sz="4800" b="1" u="sng" dirty="0" smtClean="0">
                <a:solidFill>
                  <a:srgbClr val="002060"/>
                </a:solidFill>
              </a:rPr>
              <a:t>9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571612"/>
            <a:ext cx="8572560" cy="392909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Направлению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на какую  сторону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горизонта соответствует азимуту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в 270</a:t>
            </a:r>
            <a:r>
              <a:rPr lang="ru-RU" sz="4800" b="1" baseline="30000" dirty="0">
                <a:solidFill>
                  <a:schemeClr val="accent1">
                    <a:lumMod val="50000"/>
                  </a:schemeClr>
                </a:solidFill>
              </a:rPr>
              <a:t>0 ?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786710" y="6143644"/>
            <a:ext cx="1082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 балл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86808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002060"/>
                </a:solidFill>
              </a:rPr>
              <a:t>Вопрос </a:t>
            </a:r>
            <a:r>
              <a:rPr lang="ru-RU" sz="4800" b="1" u="sng" dirty="0" smtClean="0">
                <a:solidFill>
                  <a:srgbClr val="002060"/>
                </a:solidFill>
              </a:rPr>
              <a:t>10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Назовите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самый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длинный меридиан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7858148" y="6215082"/>
            <a:ext cx="1082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 балл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002060"/>
                </a:solidFill>
              </a:rPr>
              <a:t>Вопрос </a:t>
            </a:r>
            <a:r>
              <a:rPr lang="ru-RU" sz="4800" b="1" u="sng" dirty="0" smtClean="0">
                <a:solidFill>
                  <a:srgbClr val="002060"/>
                </a:solidFill>
              </a:rPr>
              <a:t>11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42984"/>
            <a:ext cx="8715436" cy="4983179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Более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2 тыс. лет назад китайский император 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</a:rPr>
              <a:t>Цинь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b="1" dirty="0" err="1">
                <a:solidFill>
                  <a:schemeClr val="accent1">
                    <a:lumMod val="50000"/>
                  </a:schemeClr>
                </a:solidFill>
              </a:rPr>
              <a:t>Ши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b="1" dirty="0" err="1">
                <a:solidFill>
                  <a:schemeClr val="accent1">
                    <a:lumMod val="50000"/>
                  </a:schemeClr>
                </a:solidFill>
              </a:rPr>
              <a:t>Хуанди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 приказал поставить у входа во дворец ворота, изготовленные из цельного куска магнитного железняка.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чего?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7786710" y="6072206"/>
            <a:ext cx="1082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 балл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002060"/>
                </a:solidFill>
              </a:rPr>
              <a:t>Вопрос </a:t>
            </a:r>
            <a:r>
              <a:rPr lang="ru-RU" sz="4800" b="1" u="sng" dirty="0" smtClean="0">
                <a:solidFill>
                  <a:srgbClr val="002060"/>
                </a:solidFill>
              </a:rPr>
              <a:t>12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700213"/>
            <a:ext cx="8572560" cy="44973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Исследователь Ушаков назвал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это природное явление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улыбкой Арктики».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7786710" y="6215082"/>
            <a:ext cx="1082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 балл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Конкурс 2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4800" b="1" u="sng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</a:t>
            </a:r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такой?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932363" y="6021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1">
              <a:solidFill>
                <a:srgbClr val="FF5050"/>
              </a:solidFill>
              <a:latin typeface="Comic Sans MS" pitchFamily="66" charset="0"/>
            </a:endParaRPr>
          </a:p>
        </p:txBody>
      </p:sp>
      <p:pic>
        <p:nvPicPr>
          <p:cNvPr id="62475" name="Picture 11" descr="C:\Users\Администратор\AppData\Local\Microsoft\Windows\Temporary Internet Files\Content.IE5\0YV4KE5T\MM90004108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9422"/>
            <a:ext cx="1500198" cy="1177078"/>
          </a:xfrm>
          <a:prstGeom prst="rect">
            <a:avLst/>
          </a:prstGeom>
          <a:noFill/>
        </p:spPr>
      </p:pic>
      <p:pic>
        <p:nvPicPr>
          <p:cNvPr id="62478" name="Picture 14" descr="C:\Users\Администратор\AppData\Local\Microsoft\Windows\Temporary Internet Files\Content.IE5\4IHQG6VO\MM9002836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286388"/>
            <a:ext cx="1562337" cy="1281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85728"/>
            <a:ext cx="4287838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435600" y="4941888"/>
            <a:ext cx="24770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«Санта Мария»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«Пинта»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latin typeface="Constantia" pitchFamily="18" charset="0"/>
              </a:rPr>
              <a:t>Нинья</a:t>
            </a:r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6600" b="1" dirty="0" smtClean="0">
                <a:solidFill>
                  <a:srgbClr val="002060"/>
                </a:solidFill>
              </a:rPr>
              <a:t>Христофор Колумб </a:t>
            </a:r>
            <a:endParaRPr lang="ru-RU" sz="66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66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6600" b="1" dirty="0">
                <a:solidFill>
                  <a:srgbClr val="002060"/>
                </a:solidFill>
              </a:rPr>
              <a:t>                  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http://estherleguillou.unblog.fr/files/2011/01/magel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428604"/>
            <a:ext cx="4021831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5" name="Picture 9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2000"/>
          </a:blip>
          <a:srcRect l="5542" r="11601" b="2478"/>
          <a:stretch>
            <a:fillRect/>
          </a:stretch>
        </p:blipFill>
        <p:spPr>
          <a:xfrm>
            <a:off x="248244" y="642918"/>
            <a:ext cx="8557186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Конкурс 1</a:t>
            </a:r>
            <a:r>
              <a:rPr lang="ru-RU" sz="6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000" b="1" u="sng" dirty="0">
                <a:solidFill>
                  <a:schemeClr val="tx2"/>
                </a:solidFill>
                <a:latin typeface="Comic Sans MS" pitchFamily="66" charset="0"/>
              </a:rPr>
              <a:t>           </a:t>
            </a:r>
          </a:p>
          <a:p>
            <a:pPr>
              <a:buFontTx/>
              <a:buNone/>
            </a:pPr>
            <a:r>
              <a:rPr lang="ru-RU" sz="4000" b="1" u="sng" dirty="0">
                <a:solidFill>
                  <a:schemeClr val="tx2"/>
                </a:solidFill>
                <a:latin typeface="Comic Sans MS" pitchFamily="66" charset="0"/>
              </a:rPr>
              <a:t>         </a:t>
            </a:r>
          </a:p>
          <a:p>
            <a:pPr algn="ctr">
              <a:buFontTx/>
              <a:buNone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РАЗМИНКА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397" name="Picture 5" descr="C:\Users\Администратор\AppData\Local\Microsoft\Windows\Temporary Internet Files\Content.IE5\F8TZ3OAT\MM90028364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465362"/>
            <a:ext cx="1357322" cy="1868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50017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Конкурс 3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6000" b="1" u="sng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живу?</a:t>
            </a:r>
            <a:r>
              <a:rPr 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</p:txBody>
      </p:sp>
      <p:pic>
        <p:nvPicPr>
          <p:cNvPr id="27655" name="Picture 7" descr="C:\Users\Администратор\AppData\Local\Microsoft\Windows\Temporary Internet Files\Content.IE5\F8TZ3OAT\MM90028364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4812206"/>
            <a:ext cx="1157291" cy="1593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4" name="Group 34"/>
          <p:cNvGraphicFramePr>
            <a:graphicFrameLocks noGrp="1"/>
          </p:cNvGraphicFramePr>
          <p:nvPr>
            <p:ph/>
          </p:nvPr>
        </p:nvGraphicFramePr>
        <p:xfrm>
          <a:off x="219075" y="227012"/>
          <a:ext cx="8567767" cy="6399564"/>
        </p:xfrm>
        <a:graphic>
          <a:graphicData uri="http://schemas.openxmlformats.org/drawingml/2006/table">
            <a:tbl>
              <a:tblPr/>
              <a:tblGrid>
                <a:gridCol w="4283884"/>
                <a:gridCol w="4283883"/>
              </a:tblGrid>
              <a:tr h="958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Материк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Животное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или растение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</a:rPr>
                        <a:t>Африка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</a:rPr>
                        <a:t>Южная Америка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1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</a:rPr>
                        <a:t>Евразия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</a:rPr>
                        <a:t>Северная Америка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</a:rPr>
                        <a:t>Австралия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1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</a:rPr>
                        <a:t>Антарктида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1) Коала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428736"/>
            <a:ext cx="5255666" cy="516745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2) Муравьед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2157" y="1500174"/>
            <a:ext cx="6507430" cy="488186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3) Овцебык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0" y="1428736"/>
            <a:ext cx="7858180" cy="5126001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4) Утконос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14" y="1428736"/>
            <a:ext cx="6607175" cy="500066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5)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6000" b="1" dirty="0">
                <a:solidFill>
                  <a:srgbClr val="002060"/>
                </a:solidFill>
              </a:rPr>
              <a:t>Носорог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606037"/>
            <a:ext cx="7121091" cy="476624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6) Секвойя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3426" y="1285860"/>
            <a:ext cx="3823138" cy="535785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607454" cy="1143000"/>
          </a:xfrm>
        </p:spPr>
        <p:txBody>
          <a:bodyPr/>
          <a:lstStyle/>
          <a:p>
            <a:r>
              <a:rPr lang="ru-RU" sz="6000" b="1" dirty="0">
                <a:solidFill>
                  <a:srgbClr val="002060"/>
                </a:solidFill>
              </a:rPr>
              <a:t>7) Виктория </a:t>
            </a:r>
            <a:r>
              <a:rPr lang="ru-RU" sz="6000" b="1" dirty="0" err="1">
                <a:solidFill>
                  <a:srgbClr val="002060"/>
                </a:solidFill>
              </a:rPr>
              <a:t>регия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891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7117838" cy="4994350"/>
          </a:xfrm>
          <a:noFill/>
          <a:ln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8) Эвкалипт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4158372" cy="4929221"/>
          </a:xfrm>
          <a:noFill/>
          <a:ln/>
        </p:spPr>
      </p:pic>
      <p:pic>
        <p:nvPicPr>
          <p:cNvPr id="4301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779538"/>
            <a:ext cx="3500462" cy="435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00174"/>
            <a:ext cx="8964612" cy="428628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	 Что древние греки называли: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великая река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обтекающая     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всю Землю»?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572396" y="5929330"/>
            <a:ext cx="12967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 балл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143932" cy="1143000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rgbClr val="002060"/>
                </a:solidFill>
              </a:rPr>
              <a:t>Вопрос 1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9) Скунс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7092429" cy="5106550"/>
          </a:xfrm>
          <a:noFill/>
          <a:ln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893206" cy="1143000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10) Панда</a:t>
            </a:r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357298"/>
            <a:ext cx="7072361" cy="5304270"/>
          </a:xfrm>
          <a:noFill/>
          <a:ln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11) Императорский пингвин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12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7422" y="1285860"/>
            <a:ext cx="3635375" cy="5205412"/>
          </a:xfrm>
          <a:noFill/>
          <a:ln/>
        </p:spPr>
      </p:pic>
      <p:sp>
        <p:nvSpPr>
          <p:cNvPr id="5120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15338" y="6357958"/>
            <a:ext cx="682657" cy="358775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Конкурс 4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250824" y="2643181"/>
            <a:ext cx="8536017" cy="3482981"/>
          </a:xfrm>
        </p:spPr>
        <p:txBody>
          <a:bodyPr/>
          <a:lstStyle/>
          <a:p>
            <a:pPr marL="0" indent="0" algn="ctr">
              <a:buFontTx/>
              <a:buNone/>
              <a:tabLst>
                <a:tab pos="0" algn="l"/>
              </a:tabLst>
            </a:pPr>
            <a:r>
              <a:rPr lang="ru-RU" sz="6600" b="1" dirty="0" smtClean="0">
                <a:solidFill>
                  <a:srgbClr val="C00000"/>
                </a:solidFill>
              </a:rPr>
              <a:t>Ты </a:t>
            </a:r>
            <a:r>
              <a:rPr lang="ru-RU" sz="6600" b="1" dirty="0">
                <a:solidFill>
                  <a:srgbClr val="C00000"/>
                </a:solidFill>
              </a:rPr>
              <a:t>мне - я тебе</a:t>
            </a:r>
          </a:p>
        </p:txBody>
      </p:sp>
      <p:sp>
        <p:nvSpPr>
          <p:cNvPr id="60420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8313" y="5734050"/>
            <a:ext cx="720725" cy="7191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1</a:t>
            </a:r>
          </a:p>
        </p:txBody>
      </p:sp>
      <p:sp>
        <p:nvSpPr>
          <p:cNvPr id="60421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92275" y="5734050"/>
            <a:ext cx="720725" cy="7191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2</a:t>
            </a:r>
          </a:p>
        </p:txBody>
      </p:sp>
      <p:sp>
        <p:nvSpPr>
          <p:cNvPr id="60422" name="Oval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87675" y="5734050"/>
            <a:ext cx="720725" cy="7191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3</a:t>
            </a:r>
          </a:p>
        </p:txBody>
      </p:sp>
      <p:sp>
        <p:nvSpPr>
          <p:cNvPr id="60423" name="Oval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84663" y="5661025"/>
            <a:ext cx="720725" cy="7191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4</a:t>
            </a:r>
          </a:p>
        </p:txBody>
      </p:sp>
      <p:sp>
        <p:nvSpPr>
          <p:cNvPr id="60424" name="Oval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580063" y="5661025"/>
            <a:ext cx="720725" cy="7191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5</a:t>
            </a:r>
          </a:p>
        </p:txBody>
      </p:sp>
      <p:sp>
        <p:nvSpPr>
          <p:cNvPr id="60425" name="Oval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77050" y="5661025"/>
            <a:ext cx="720725" cy="7191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6</a:t>
            </a:r>
          </a:p>
        </p:txBody>
      </p:sp>
      <p:sp>
        <p:nvSpPr>
          <p:cNvPr id="60427" name="AutoShape 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62" y="6357958"/>
            <a:ext cx="892151" cy="384155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Вопрос </a:t>
            </a:r>
            <a:r>
              <a:rPr lang="ru-RU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42984"/>
            <a:ext cx="8786874" cy="4983179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Один из героев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Жюля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Верна совершил фантастическое путешествие к центру Земли через кратер потухшего вулкана в точке 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64° с. </a:t>
            </a:r>
            <a:r>
              <a:rPr lang="ru-RU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21° </a:t>
            </a:r>
            <a:r>
              <a:rPr lang="ru-RU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д.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Скажите, как называется остров, на который поместила вулкан фантазия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Жюля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Верна. 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7572396" y="6072206"/>
            <a:ext cx="1284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 балла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Вопрос 2</a:t>
            </a:r>
            <a:r>
              <a:rPr lang="ru-RU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14422"/>
            <a:ext cx="8643998" cy="4911741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В 1856 г.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английский путешественник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Давид Ливингстон совершил открытие замечательного объекта.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Найдите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его на карте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по координатам </a:t>
            </a:r>
            <a:r>
              <a:rPr lang="ru-RU" sz="4000" dirty="0" smtClean="0">
                <a:solidFill>
                  <a:srgbClr val="FF5050"/>
                </a:solidFill>
              </a:rPr>
              <a:t> </a:t>
            </a:r>
            <a:r>
              <a:rPr lang="ru-RU" sz="4000" dirty="0">
                <a:solidFill>
                  <a:srgbClr val="C00000"/>
                </a:solidFill>
              </a:rPr>
              <a:t>18° </a:t>
            </a:r>
            <a:r>
              <a:rPr lang="ru-RU" sz="4000" dirty="0" err="1">
                <a:solidFill>
                  <a:srgbClr val="C00000"/>
                </a:solidFill>
              </a:rPr>
              <a:t>ю</a:t>
            </a:r>
            <a:r>
              <a:rPr lang="ru-RU" sz="4000" dirty="0">
                <a:solidFill>
                  <a:srgbClr val="C00000"/>
                </a:solidFill>
              </a:rPr>
              <a:t>. </a:t>
            </a:r>
            <a:r>
              <a:rPr lang="ru-RU" sz="4000" dirty="0" err="1">
                <a:solidFill>
                  <a:srgbClr val="C00000"/>
                </a:solidFill>
              </a:rPr>
              <a:t>ш</a:t>
            </a:r>
            <a:r>
              <a:rPr lang="ru-RU" sz="4000" dirty="0">
                <a:solidFill>
                  <a:srgbClr val="C00000"/>
                </a:solidFill>
              </a:rPr>
              <a:t>., 26° в. д. 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7572396" y="6072206"/>
            <a:ext cx="1284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 балла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Вопрос 3</a:t>
            </a:r>
            <a:r>
              <a:rPr lang="ru-RU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142984"/>
            <a:ext cx="8643998" cy="4983179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Этот остров имеет несколько названий: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</a:rPr>
              <a:t>Рапа-Нуи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</a:rPr>
              <a:t>Вайгу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, но чаще его обозначают под другим названием. Найдите его на карте 	(</a:t>
            </a:r>
            <a:r>
              <a:rPr lang="ru-RU" sz="4800" dirty="0">
                <a:solidFill>
                  <a:srgbClr val="FF5050"/>
                </a:solidFill>
              </a:rPr>
              <a:t>27° </a:t>
            </a:r>
            <a:r>
              <a:rPr lang="ru-RU" sz="4800" dirty="0" err="1">
                <a:solidFill>
                  <a:srgbClr val="FF5050"/>
                </a:solidFill>
              </a:rPr>
              <a:t>ю</a:t>
            </a:r>
            <a:r>
              <a:rPr lang="ru-RU" sz="4800" dirty="0">
                <a:solidFill>
                  <a:srgbClr val="FF5050"/>
                </a:solidFill>
              </a:rPr>
              <a:t>. </a:t>
            </a:r>
            <a:r>
              <a:rPr lang="ru-RU" sz="4800" dirty="0" err="1">
                <a:solidFill>
                  <a:srgbClr val="FF5050"/>
                </a:solidFill>
              </a:rPr>
              <a:t>ш</a:t>
            </a:r>
            <a:r>
              <a:rPr lang="ru-RU" sz="4800" dirty="0">
                <a:solidFill>
                  <a:srgbClr val="FF5050"/>
                </a:solidFill>
              </a:rPr>
              <a:t>., 109° </a:t>
            </a:r>
            <a:r>
              <a:rPr lang="ru-RU" sz="4800" dirty="0" err="1">
                <a:solidFill>
                  <a:srgbClr val="FF5050"/>
                </a:solidFill>
              </a:rPr>
              <a:t>з</a:t>
            </a:r>
            <a:r>
              <a:rPr lang="ru-RU" sz="4800" dirty="0">
                <a:solidFill>
                  <a:srgbClr val="FF5050"/>
                </a:solidFill>
              </a:rPr>
              <a:t>. д.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).</a:t>
            </a:r>
            <a:r>
              <a:rPr lang="ru-RU" sz="4800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7572396" y="6072206"/>
            <a:ext cx="1284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 балла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Вопрос 4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Самый высокий водопад мира низвергается с высоты 1054 м. Укажите его название, если его координаты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6</a:t>
            </a:r>
            <a:r>
              <a:rPr lang="ru-RU" sz="4400" dirty="0">
                <a:solidFill>
                  <a:srgbClr val="C00000"/>
                </a:solidFill>
              </a:rPr>
              <a:t>° с. </a:t>
            </a:r>
            <a:r>
              <a:rPr lang="ru-RU" sz="4400" dirty="0" err="1">
                <a:solidFill>
                  <a:srgbClr val="C00000"/>
                </a:solidFill>
              </a:rPr>
              <a:t>ш</a:t>
            </a:r>
            <a:r>
              <a:rPr lang="ru-RU" sz="4400" dirty="0">
                <a:solidFill>
                  <a:srgbClr val="C00000"/>
                </a:solidFill>
              </a:rPr>
              <a:t>., 61° </a:t>
            </a:r>
            <a:r>
              <a:rPr lang="ru-RU" sz="4400" dirty="0" err="1">
                <a:solidFill>
                  <a:srgbClr val="C00000"/>
                </a:solidFill>
              </a:rPr>
              <a:t>з</a:t>
            </a:r>
            <a:r>
              <a:rPr lang="ru-RU" sz="4400" dirty="0">
                <a:solidFill>
                  <a:srgbClr val="C00000"/>
                </a:solidFill>
              </a:rPr>
              <a:t>. д. 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7572396" y="6072206"/>
            <a:ext cx="1284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 балла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Водопад </a:t>
            </a:r>
            <a:r>
              <a:rPr lang="ru-RU" dirty="0" err="1">
                <a:solidFill>
                  <a:srgbClr val="002060"/>
                </a:solidFill>
              </a:rPr>
              <a:t>Анхель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3428" name="Picture 4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071546"/>
            <a:ext cx="4209296" cy="5497217"/>
          </a:xfrm>
          <a:noFill/>
          <a:ln/>
        </p:spPr>
      </p:pic>
      <p:sp>
        <p:nvSpPr>
          <p:cNvPr id="10343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034" y="6286520"/>
            <a:ext cx="674663" cy="360362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Вопрос 5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14422"/>
            <a:ext cx="8572560" cy="4911741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10 января 1821 г. русская экспедиция на судах «Восток» и «Мирный» открыла остров. 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Это стало шагом к открытию  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Антарктиды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Его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координаты 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69</a:t>
            </a:r>
            <a:r>
              <a:rPr lang="ru-RU" sz="4000" b="1" baseline="30000" dirty="0" smtClean="0">
                <a:solidFill>
                  <a:srgbClr val="C00000"/>
                </a:solidFill>
              </a:rPr>
              <a:t>о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 err="1">
                <a:solidFill>
                  <a:srgbClr val="C00000"/>
                </a:solidFill>
              </a:rPr>
              <a:t>ю.ш</a:t>
            </a:r>
            <a:r>
              <a:rPr lang="ru-RU" sz="4000" dirty="0">
                <a:solidFill>
                  <a:srgbClr val="C00000"/>
                </a:solidFill>
              </a:rPr>
              <a:t>. и 91</a:t>
            </a:r>
            <a:r>
              <a:rPr lang="ru-RU" sz="4000" b="1" baseline="30000" dirty="0">
                <a:solidFill>
                  <a:srgbClr val="C00000"/>
                </a:solidFill>
              </a:rPr>
              <a:t>о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ru-RU" sz="4000" dirty="0" err="1">
                <a:solidFill>
                  <a:srgbClr val="C00000"/>
                </a:solidFill>
              </a:rPr>
              <a:t>з.д</a:t>
            </a:r>
            <a:r>
              <a:rPr lang="ru-RU" sz="4000" dirty="0">
                <a:solidFill>
                  <a:srgbClr val="C0000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Назовите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этот остров. 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7572396" y="6072206"/>
            <a:ext cx="1284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 балла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143932" cy="1143000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rgbClr val="002060"/>
                </a:solidFill>
              </a:rPr>
              <a:t>Вопрос 2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28737"/>
            <a:ext cx="8677306" cy="3643338"/>
          </a:xfrm>
        </p:spPr>
        <p:txBody>
          <a:bodyPr/>
          <a:lstStyle/>
          <a:p>
            <a:pPr>
              <a:buFontTx/>
              <a:buNone/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Какое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море в Средневековой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Европе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называли 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Янтарным?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715272" y="6000768"/>
            <a:ext cx="1082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 балл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Остров Петра </a:t>
            </a:r>
            <a:r>
              <a:rPr lang="en-US" dirty="0">
                <a:solidFill>
                  <a:srgbClr val="002060"/>
                </a:solidFill>
              </a:rPr>
              <a:t>I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83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000108"/>
            <a:ext cx="7663301" cy="5222835"/>
          </a:xfrm>
        </p:spPr>
      </p:pic>
      <p:sp>
        <p:nvSpPr>
          <p:cNvPr id="9830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2844" y="6286520"/>
            <a:ext cx="642942" cy="360362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Вопрос 6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196975"/>
            <a:ext cx="8643998" cy="489902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Корабль находящийся в точке </a:t>
            </a:r>
          </a:p>
          <a:p>
            <a:pPr marL="0" indent="0">
              <a:buNone/>
            </a:pPr>
            <a:r>
              <a:rPr lang="ru-RU" dirty="0">
                <a:solidFill>
                  <a:srgbClr val="006600"/>
                </a:solidFill>
              </a:rPr>
              <a:t>  </a:t>
            </a:r>
            <a:r>
              <a:rPr lang="ru-RU" dirty="0">
                <a:solidFill>
                  <a:srgbClr val="C00000"/>
                </a:solidFill>
              </a:rPr>
              <a:t>30</a:t>
            </a:r>
            <a:r>
              <a:rPr lang="ru-RU" b="1" baseline="30000" dirty="0">
                <a:solidFill>
                  <a:srgbClr val="C00000"/>
                </a:solidFill>
              </a:rPr>
              <a:t>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ю.ш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70 </a:t>
            </a:r>
            <a:r>
              <a:rPr lang="ru-RU" b="1" baseline="30000" dirty="0">
                <a:solidFill>
                  <a:srgbClr val="C00000"/>
                </a:solidFill>
              </a:rPr>
              <a:t>о</a:t>
            </a:r>
            <a:r>
              <a:rPr lang="ru-RU" dirty="0">
                <a:solidFill>
                  <a:srgbClr val="C00000"/>
                </a:solidFill>
              </a:rPr>
              <a:t> в.д.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потерпел крушение, радист передал координаты своего корабля и попросил помощи.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район бедствия направились два корабля «Надежда» (</a:t>
            </a:r>
            <a:r>
              <a:rPr lang="ru-RU" dirty="0">
                <a:solidFill>
                  <a:srgbClr val="C00000"/>
                </a:solidFill>
              </a:rPr>
              <a:t>30</a:t>
            </a:r>
            <a:r>
              <a:rPr lang="ru-RU" b="1" baseline="30000" dirty="0">
                <a:solidFill>
                  <a:srgbClr val="C00000"/>
                </a:solidFill>
              </a:rPr>
              <a:t>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ю.ш</a:t>
            </a:r>
            <a:r>
              <a:rPr lang="ru-RU" dirty="0">
                <a:solidFill>
                  <a:srgbClr val="C00000"/>
                </a:solidFill>
              </a:rPr>
              <a:t>. 110</a:t>
            </a:r>
            <a:r>
              <a:rPr lang="ru-RU" b="1" baseline="30000" dirty="0">
                <a:solidFill>
                  <a:srgbClr val="C00000"/>
                </a:solidFill>
              </a:rPr>
              <a:t>о</a:t>
            </a:r>
            <a:r>
              <a:rPr lang="ru-RU" dirty="0">
                <a:solidFill>
                  <a:srgbClr val="C00000"/>
                </a:solidFill>
              </a:rPr>
              <a:t> в.д.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 и «Вера» (20</a:t>
            </a:r>
            <a:r>
              <a:rPr lang="ru-RU" b="1" baseline="30000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ю.ш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50</a:t>
            </a:r>
            <a:r>
              <a:rPr lang="ru-RU" b="1" baseline="30000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в.д.). Какой корабль придет быстрее на помощь гибнущему судну? </a:t>
            </a:r>
          </a:p>
        </p:txBody>
      </p:sp>
      <p:sp>
        <p:nvSpPr>
          <p:cNvPr id="58372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285720" y="6286520"/>
            <a:ext cx="642942" cy="360362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7429520" y="6143644"/>
            <a:ext cx="1284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 балла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Конкурс 5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Географические            </a:t>
            </a:r>
            <a:r>
              <a:rPr lang="ru-RU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заморочки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661" name="Picture 5" descr="C:\Users\Администратор\AppData\Local\Microsoft\Windows\Temporary Internet Files\Content.IE5\SVOQY96V\MM90004107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143512"/>
            <a:ext cx="1227058" cy="1352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662" name="Picture 6" descr="C:\Users\Администратор\AppData\Local\Microsoft\Windows\Temporary Internet Files\Content.IE5\4IHQG6VO\MM90028356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929198"/>
            <a:ext cx="1511682" cy="1690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404813"/>
            <a:ext cx="8643998" cy="5881707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C00000"/>
                </a:solidFill>
              </a:rPr>
              <a:t>Каким </a:t>
            </a:r>
            <a:r>
              <a:rPr lang="ru-RU" dirty="0">
                <a:solidFill>
                  <a:srgbClr val="C00000"/>
                </a:solidFill>
              </a:rPr>
              <a:t>видом транспорта можно быстрее совершить «кругосветное» путешествие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dirty="0">
                <a:solidFill>
                  <a:srgbClr val="C00000"/>
                </a:solidFill>
              </a:rPr>
              <a:t>с возвращением в точку отправления):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>
              <a:solidFill>
                <a:srgbClr val="006600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</a:pPr>
            <a:r>
              <a:rPr lang="ru-RU" sz="2800" dirty="0">
                <a:solidFill>
                  <a:srgbClr val="002060"/>
                </a:solidFill>
              </a:rPr>
              <a:t>самолетом по экватору (средняя скорость 800 км/ч), 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</a:pPr>
            <a:r>
              <a:rPr lang="ru-RU" sz="2800" dirty="0">
                <a:solidFill>
                  <a:srgbClr val="002060"/>
                </a:solidFill>
              </a:rPr>
              <a:t>на морском судне по 60° </a:t>
            </a:r>
            <a:r>
              <a:rPr lang="ru-RU" sz="2800" dirty="0" err="1">
                <a:solidFill>
                  <a:srgbClr val="002060"/>
                </a:solidFill>
              </a:rPr>
              <a:t>ю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r>
              <a:rPr lang="ru-RU" sz="2800" dirty="0" err="1">
                <a:solidFill>
                  <a:srgbClr val="002060"/>
                </a:solidFill>
              </a:rPr>
              <a:t>ш</a:t>
            </a:r>
            <a:r>
              <a:rPr lang="ru-RU" sz="2800" dirty="0">
                <a:solidFill>
                  <a:srgbClr val="002060"/>
                </a:solidFill>
              </a:rPr>
              <a:t>. (средняя скорость 40 км/ч) или 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</a:pPr>
            <a:r>
              <a:rPr lang="ru-RU" sz="2800" dirty="0">
                <a:solidFill>
                  <a:srgbClr val="002060"/>
                </a:solidFill>
              </a:rPr>
              <a:t>на собачьих упряжках по 80° </a:t>
            </a:r>
            <a:r>
              <a:rPr lang="ru-RU" sz="2800" dirty="0" err="1">
                <a:solidFill>
                  <a:srgbClr val="002060"/>
                </a:solidFill>
              </a:rPr>
              <a:t>ю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r>
              <a:rPr lang="ru-RU" sz="2800" dirty="0" err="1">
                <a:solidFill>
                  <a:srgbClr val="002060"/>
                </a:solidFill>
              </a:rPr>
              <a:t>ш</a:t>
            </a:r>
            <a:r>
              <a:rPr lang="ru-RU" sz="2800" dirty="0">
                <a:solidFill>
                  <a:srgbClr val="002060"/>
                </a:solidFill>
              </a:rPr>
              <a:t>. (средняя скорость 30 км/ч). </a:t>
            </a:r>
          </a:p>
          <a:p>
            <a:pPr>
              <a:lnSpc>
                <a:spcPct val="80000"/>
              </a:lnSpc>
            </a:pPr>
            <a:endParaRPr lang="ru-RU" sz="2800" dirty="0" smtClean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i="1" dirty="0" smtClean="0">
                <a:solidFill>
                  <a:srgbClr val="002060"/>
                </a:solidFill>
              </a:rPr>
              <a:t>Сколько </a:t>
            </a:r>
            <a:r>
              <a:rPr lang="ru-RU" sz="2800" i="1" dirty="0">
                <a:solidFill>
                  <a:srgbClr val="002060"/>
                </a:solidFill>
              </a:rPr>
              <a:t>времени будет продолжаться каждое из этих путешествий (не учитывая остановок)?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FF5050"/>
                </a:solidFill>
              </a:rPr>
              <a:t>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FF5050"/>
                </a:solidFill>
              </a:rPr>
              <a:t>                                                            </a:t>
            </a:r>
            <a:r>
              <a:rPr lang="ru-RU" sz="1800" b="1" dirty="0" smtClean="0">
                <a:solidFill>
                  <a:srgbClr val="FF5050"/>
                </a:solidFill>
              </a:rPr>
              <a:t>                                                                    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баллов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715436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002060"/>
                </a:solidFill>
              </a:rPr>
              <a:t>Вопрос </a:t>
            </a:r>
            <a:r>
              <a:rPr lang="ru-RU" sz="4800" b="1" u="sng" dirty="0" smtClean="0">
                <a:solidFill>
                  <a:srgbClr val="002060"/>
                </a:solidFill>
              </a:rPr>
              <a:t>3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643998" cy="3746500"/>
          </a:xfrm>
        </p:spPr>
        <p:txBody>
          <a:bodyPr/>
          <a:lstStyle/>
          <a:p>
            <a:pPr>
              <a:buFontTx/>
              <a:buNone/>
            </a:pP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	На каком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материке нет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рек?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715272" y="6143644"/>
            <a:ext cx="1082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 балл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429684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002060"/>
                </a:solidFill>
              </a:rPr>
              <a:t>Вопрос </a:t>
            </a:r>
            <a:r>
              <a:rPr lang="ru-RU" sz="4800" b="1" u="sng" dirty="0" smtClean="0">
                <a:solidFill>
                  <a:srgbClr val="002060"/>
                </a:solidFill>
              </a:rPr>
              <a:t>4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Какая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часть света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омывается морями всех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океанов?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858148" y="6143644"/>
            <a:ext cx="1082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 балл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57256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002060"/>
                </a:solidFill>
              </a:rPr>
              <a:t>Вопрос </a:t>
            </a:r>
            <a:r>
              <a:rPr lang="ru-RU" sz="4800" b="1" u="sng" dirty="0" smtClean="0">
                <a:solidFill>
                  <a:srgbClr val="002060"/>
                </a:solidFill>
              </a:rPr>
              <a:t>5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643050"/>
            <a:ext cx="8358246" cy="3314700"/>
          </a:xfrm>
        </p:spPr>
        <p:txBody>
          <a:bodyPr/>
          <a:lstStyle/>
          <a:p>
            <a:pPr>
              <a:buFontTx/>
              <a:buNone/>
            </a:pP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Tx/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Назовите четыре цветных моря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786710" y="6143644"/>
            <a:ext cx="1082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 балл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643998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002060"/>
                </a:solidFill>
              </a:rPr>
              <a:t>Вопрос </a:t>
            </a:r>
            <a:r>
              <a:rPr lang="ru-RU" sz="4800" b="1" u="sng" dirty="0" smtClean="0">
                <a:solidFill>
                  <a:srgbClr val="002060"/>
                </a:solidFill>
              </a:rPr>
              <a:t>6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85861"/>
            <a:ext cx="8643997" cy="464347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каком направлении движется судно, если по мере его движения изменяется только широта, а долгота остается неизменной.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858148" y="6215082"/>
            <a:ext cx="1082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 балл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002060"/>
                </a:solidFill>
              </a:rPr>
              <a:t>Вопрос </a:t>
            </a:r>
            <a:r>
              <a:rPr lang="ru-RU" sz="4800" b="1" u="sng" dirty="0" smtClean="0">
                <a:solidFill>
                  <a:srgbClr val="002060"/>
                </a:solidFill>
              </a:rPr>
              <a:t>7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42984"/>
            <a:ext cx="8715436" cy="4786346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Чтобы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определить стороны горизонта, мы обычно находим направление на север. Где на земном шаре наши взоры всегда будут обращены на север, как бы мы не поворачивались.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		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786710" y="6215082"/>
            <a:ext cx="1082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 балл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ettt5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planettt5</Template>
  <TotalTime>467</TotalTime>
  <Words>597</Words>
  <Application>Microsoft Office PowerPoint</Application>
  <PresentationFormat>Экран (4:3)</PresentationFormat>
  <Paragraphs>128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planettt5</vt:lpstr>
      <vt:lpstr>Слайд 1</vt:lpstr>
      <vt:lpstr>Конкурс 1 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Вопрос 11</vt:lpstr>
      <vt:lpstr>Вопрос 12</vt:lpstr>
      <vt:lpstr>Конкурс 2</vt:lpstr>
      <vt:lpstr>Слайд 16</vt:lpstr>
      <vt:lpstr>Слайд 17</vt:lpstr>
      <vt:lpstr>Слайд 18</vt:lpstr>
      <vt:lpstr>Слайд 19</vt:lpstr>
      <vt:lpstr>Конкурс 3</vt:lpstr>
      <vt:lpstr>Слайд 21</vt:lpstr>
      <vt:lpstr>1) Коала </vt:lpstr>
      <vt:lpstr>2) Муравьед </vt:lpstr>
      <vt:lpstr>3) Овцебык </vt:lpstr>
      <vt:lpstr>4) Утконос </vt:lpstr>
      <vt:lpstr>5) Носорог </vt:lpstr>
      <vt:lpstr>6) Секвойя </vt:lpstr>
      <vt:lpstr>7) Виктория регия </vt:lpstr>
      <vt:lpstr>8) Эвкалипт </vt:lpstr>
      <vt:lpstr>9) Скунс </vt:lpstr>
      <vt:lpstr>10) Панда</vt:lpstr>
      <vt:lpstr>11) Императорский пингвин </vt:lpstr>
      <vt:lpstr>Конкурс 4</vt:lpstr>
      <vt:lpstr>Вопрос 1</vt:lpstr>
      <vt:lpstr>Вопрос 2 </vt:lpstr>
      <vt:lpstr>Вопрос 3 </vt:lpstr>
      <vt:lpstr>Вопрос 4</vt:lpstr>
      <vt:lpstr>Водопад Анхель </vt:lpstr>
      <vt:lpstr>Вопрос 5</vt:lpstr>
      <vt:lpstr>Остров Петра I</vt:lpstr>
      <vt:lpstr>Вопрос 6</vt:lpstr>
      <vt:lpstr>Конкурс 5</vt:lpstr>
      <vt:lpstr>Слайд 43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«БРЕЙН РИНГ»</dc:title>
  <dc:creator>katya</dc:creator>
  <cp:lastModifiedBy>Николай</cp:lastModifiedBy>
  <cp:revision>84</cp:revision>
  <dcterms:created xsi:type="dcterms:W3CDTF">2011-02-26T10:08:41Z</dcterms:created>
  <dcterms:modified xsi:type="dcterms:W3CDTF">2012-12-27T11:32:37Z</dcterms:modified>
</cp:coreProperties>
</file>